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74" r:id="rId2"/>
    <p:sldId id="309" r:id="rId3"/>
    <p:sldId id="461" r:id="rId4"/>
    <p:sldId id="273" r:id="rId5"/>
    <p:sldId id="449" r:id="rId6"/>
    <p:sldId id="450" r:id="rId7"/>
    <p:sldId id="451" r:id="rId8"/>
    <p:sldId id="418" r:id="rId9"/>
    <p:sldId id="462" r:id="rId10"/>
    <p:sldId id="432" r:id="rId11"/>
    <p:sldId id="463" r:id="rId12"/>
    <p:sldId id="452" r:id="rId13"/>
    <p:sldId id="459" r:id="rId14"/>
    <p:sldId id="265" r:id="rId15"/>
    <p:sldId id="454" r:id="rId16"/>
    <p:sldId id="292" r:id="rId17"/>
    <p:sldId id="297" r:id="rId18"/>
    <p:sldId id="413" r:id="rId19"/>
    <p:sldId id="441" r:id="rId20"/>
    <p:sldId id="378" r:id="rId21"/>
    <p:sldId id="293" r:id="rId22"/>
    <p:sldId id="300" r:id="rId23"/>
    <p:sldId id="291" r:id="rId24"/>
    <p:sldId id="258" r:id="rId25"/>
    <p:sldId id="464" r:id="rId26"/>
    <p:sldId id="282" r:id="rId2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3399"/>
    <a:srgbClr val="FF0000"/>
    <a:srgbClr val="000000"/>
    <a:srgbClr val="E4DF21"/>
    <a:srgbClr val="C8D927"/>
    <a:srgbClr val="DEEC22"/>
    <a:srgbClr val="E6E61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2" autoAdjust="0"/>
    <p:restoredTop sz="94480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4" Type="http://schemas.openxmlformats.org/officeDocument/2006/relationships/image" Target="../media/image3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D897BCB-E7C2-42CB-9769-8EFA248442E8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099DA10-E2EF-4DBF-9E27-068134BC4B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40E3783-C077-45EF-9D1F-EF49814DE441}" type="slidenum">
              <a:rPr lang="zh-CN" altLang="en-US" sz="1200" b="0">
                <a:solidFill>
                  <a:schemeClr val="tx1"/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21</a:t>
            </a:fld>
            <a:endParaRPr lang="zh-CN" altLang="en-US" sz="1200" b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35FC508-AE59-4B94-888E-B5CE21235850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35FC508-AE59-4B94-888E-B5CE21235850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F5B5B7A-865B-44C2-AD12-F4E7D48C098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97" r:id="rId1"/>
    <p:sldLayoutId id="2147483898" r:id="rId2"/>
    <p:sldLayoutId id="2147483899" r:id="rId3"/>
    <p:sldLayoutId id="2147483900" r:id="rId4"/>
    <p:sldLayoutId id="2147483901" r:id="rId5"/>
    <p:sldLayoutId id="2147483902" r:id="rId6"/>
    <p:sldLayoutId id="2147483906" r:id="rId7"/>
    <p:sldLayoutId id="2147483903" r:id="rId8"/>
    <p:sldLayoutId id="2147483904" r:id="rId9"/>
    <p:sldLayoutId id="2147483905" r:id="rId10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7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5" Type="http://schemas.openxmlformats.org/officeDocument/2006/relationships/slide" Target="slide14.xml"/><Relationship Id="rId4" Type="http://schemas.openxmlformats.org/officeDocument/2006/relationships/slide" Target="slide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7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slide" Target="slide1.x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8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9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slide" Target="slide17.xml"/><Relationship Id="rId7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8.emf"/><Relationship Id="rId5" Type="http://schemas.openxmlformats.org/officeDocument/2006/relationships/slide" Target="slide21.xml"/><Relationship Id="rId4" Type="http://schemas.openxmlformats.org/officeDocument/2006/relationships/slide" Target="slide2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7" Type="http://schemas.openxmlformats.org/officeDocument/2006/relationships/slide" Target="slide16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audio" Target="../media/audio2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slide" Target="slide21.xml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2.bin"/><Relationship Id="rId5" Type="http://schemas.openxmlformats.org/officeDocument/2006/relationships/oleObject" Target="../embeddings/oleObject11.bin"/><Relationship Id="rId4" Type="http://schemas.openxmlformats.org/officeDocument/2006/relationships/oleObject" Target="../embeddings/oleObject10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4.bin"/><Relationship Id="rId5" Type="http://schemas.openxmlformats.org/officeDocument/2006/relationships/oleObject" Target="../embeddings/oleObject13.bin"/><Relationship Id="rId4" Type="http://schemas.openxmlformats.org/officeDocument/2006/relationships/slide" Target="slide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6.bin"/><Relationship Id="rId5" Type="http://schemas.openxmlformats.org/officeDocument/2006/relationships/slide" Target="slide21.xml"/><Relationship Id="rId4" Type="http://schemas.openxmlformats.org/officeDocument/2006/relationships/image" Target="../media/image29.png"/><Relationship Id="rId9" Type="http://schemas.openxmlformats.org/officeDocument/2006/relationships/oleObject" Target="../embeddings/oleObject19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0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6"/>
          <p:cNvSpPr txBox="1">
            <a:spLocks noChangeArrowheads="1"/>
          </p:cNvSpPr>
          <p:nvPr/>
        </p:nvSpPr>
        <p:spPr bwMode="auto">
          <a:xfrm>
            <a:off x="1643042" y="1526433"/>
            <a:ext cx="614366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800" dirty="0" smtClean="0">
                <a:latin typeface="Calibri" pitchFamily="34" charset="0"/>
              </a:rPr>
              <a:t>第</a:t>
            </a:r>
            <a:r>
              <a:rPr lang="en-US" altLang="zh-CN" sz="4800" dirty="0" smtClean="0">
                <a:latin typeface="Calibri" pitchFamily="34" charset="0"/>
              </a:rPr>
              <a:t>4</a:t>
            </a:r>
            <a:r>
              <a:rPr lang="zh-CN" altLang="en-US" sz="4800" dirty="0" smtClean="0">
                <a:latin typeface="Calibri" pitchFamily="34" charset="0"/>
              </a:rPr>
              <a:t>单</a:t>
            </a:r>
            <a:r>
              <a:rPr lang="zh-CN" altLang="en-US" sz="4800" dirty="0">
                <a:latin typeface="Calibri" pitchFamily="34" charset="0"/>
              </a:rPr>
              <a:t>元   </a:t>
            </a:r>
            <a:r>
              <a:rPr lang="zh-CN" altLang="en-US" sz="4800" dirty="0" smtClean="0">
                <a:latin typeface="Calibri" pitchFamily="34" charset="0"/>
              </a:rPr>
              <a:t>   比    例</a:t>
            </a:r>
            <a:endParaRPr lang="zh-CN" altLang="en-US" sz="4800" dirty="0">
              <a:latin typeface="Calibri" pitchFamily="34" charset="0"/>
            </a:endParaRPr>
          </a:p>
        </p:txBody>
      </p:sp>
      <p:sp>
        <p:nvSpPr>
          <p:cNvPr id="3079" name="Text Box 3"/>
          <p:cNvSpPr txBox="1">
            <a:spLocks noChangeArrowheads="1"/>
          </p:cNvSpPr>
          <p:nvPr/>
        </p:nvSpPr>
        <p:spPr bwMode="auto">
          <a:xfrm>
            <a:off x="1185863" y="385763"/>
            <a:ext cx="54737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六年</a:t>
            </a:r>
            <a:r>
              <a:rPr lang="zh-CN" altLang="en-US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级数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学</a:t>
            </a:r>
            <a:r>
              <a:rPr lang="en-US" altLang="zh-CN" dirty="0" smtClean="0">
                <a:solidFill>
                  <a:schemeClr val="tx1"/>
                </a:solidFill>
                <a:latin typeface="新宋体"/>
                <a:ea typeface="新宋体"/>
              </a:rPr>
              <a:t>·</a:t>
            </a:r>
            <a:r>
              <a:rPr lang="zh-CN" altLang="en-US" smtClean="0">
                <a:solidFill>
                  <a:schemeClr val="tx1"/>
                </a:solidFill>
                <a:latin typeface="新宋体"/>
                <a:ea typeface="新宋体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8596" y="2714620"/>
            <a:ext cx="76796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4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ea"/>
                <a:ea typeface="+mj-ea"/>
              </a:rPr>
              <a:t>3</a:t>
            </a:r>
            <a:r>
              <a:rPr lang="zh-CN" alt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+mj-ea"/>
                <a:ea typeface="+mj-ea"/>
              </a:rPr>
              <a:t>  </a:t>
            </a:r>
            <a:r>
              <a:rPr lang="zh-CN" altLang="en-US" sz="4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ea"/>
                <a:ea typeface="+mj-ea"/>
              </a:rPr>
              <a:t>比例的应用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+mj-ea"/>
              <a:ea typeface="+mj-ea"/>
            </a:endParaRPr>
          </a:p>
        </p:txBody>
      </p:sp>
      <p:grpSp>
        <p:nvGrpSpPr>
          <p:cNvPr id="15" name="Group 42"/>
          <p:cNvGrpSpPr>
            <a:grpSpLocks/>
          </p:cNvGrpSpPr>
          <p:nvPr/>
        </p:nvGrpSpPr>
        <p:grpSpPr bwMode="auto">
          <a:xfrm>
            <a:off x="2571736" y="4929198"/>
            <a:ext cx="2159001" cy="1009650"/>
            <a:chOff x="340" y="3022"/>
            <a:chExt cx="1360" cy="636"/>
          </a:xfrm>
        </p:grpSpPr>
        <p:sp>
          <p:nvSpPr>
            <p:cNvPr id="16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7" name="Rectangle 18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学习新知</a:t>
              </a:r>
            </a:p>
          </p:txBody>
        </p:sp>
      </p:grpSp>
      <p:grpSp>
        <p:nvGrpSpPr>
          <p:cNvPr id="18" name="Group 43"/>
          <p:cNvGrpSpPr>
            <a:grpSpLocks/>
          </p:cNvGrpSpPr>
          <p:nvPr/>
        </p:nvGrpSpPr>
        <p:grpSpPr bwMode="auto">
          <a:xfrm>
            <a:off x="4857752" y="4919680"/>
            <a:ext cx="2160587" cy="1009650"/>
            <a:chOff x="2018" y="2976"/>
            <a:chExt cx="1361" cy="636"/>
          </a:xfrm>
        </p:grpSpPr>
        <p:sp>
          <p:nvSpPr>
            <p:cNvPr id="19" name="Oval 30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0" name="Rectangle 31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随堂练习</a:t>
              </a:r>
            </a:p>
          </p:txBody>
        </p:sp>
      </p:grpSp>
      <p:grpSp>
        <p:nvGrpSpPr>
          <p:cNvPr id="21" name="Group 44"/>
          <p:cNvGrpSpPr>
            <a:grpSpLocks/>
          </p:cNvGrpSpPr>
          <p:nvPr/>
        </p:nvGrpSpPr>
        <p:grpSpPr bwMode="auto">
          <a:xfrm>
            <a:off x="7072330" y="4919680"/>
            <a:ext cx="2232025" cy="1009650"/>
            <a:chOff x="3696" y="2976"/>
            <a:chExt cx="1406" cy="636"/>
          </a:xfrm>
        </p:grpSpPr>
        <p:sp>
          <p:nvSpPr>
            <p:cNvPr id="22" name="Oval 32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696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3" name="Rectangle 33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32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作业设计</a:t>
              </a:r>
            </a:p>
          </p:txBody>
        </p:sp>
      </p:grpSp>
      <p:grpSp>
        <p:nvGrpSpPr>
          <p:cNvPr id="24" name="Group 42"/>
          <p:cNvGrpSpPr>
            <a:grpSpLocks/>
          </p:cNvGrpSpPr>
          <p:nvPr/>
        </p:nvGrpSpPr>
        <p:grpSpPr bwMode="auto">
          <a:xfrm>
            <a:off x="357158" y="4929198"/>
            <a:ext cx="2159000" cy="1009650"/>
            <a:chOff x="340" y="3022"/>
            <a:chExt cx="1360" cy="636"/>
          </a:xfrm>
        </p:grpSpPr>
        <p:sp>
          <p:nvSpPr>
            <p:cNvPr id="25" name="Oval 23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6" name="Rectangle 18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57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itchFamily="2" charset="-122"/>
                </a:rPr>
                <a:t>复习准备</a:t>
              </a:r>
              <a:endParaRPr lang="zh-CN" altLang="en-US" sz="2800" dirty="0">
                <a:latin typeface="宋体" pitchFamily="2" charset="-122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2214546" y="3857628"/>
            <a:ext cx="43075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第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课时  比例尺（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）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214346" y="785794"/>
            <a:ext cx="8786810" cy="2143140"/>
            <a:chOff x="0" y="571480"/>
            <a:chExt cx="8786810" cy="2143140"/>
          </a:xfrm>
        </p:grpSpPr>
        <p:sp>
          <p:nvSpPr>
            <p:cNvPr id="25" name="圆角矩形 24"/>
            <p:cNvSpPr/>
            <p:nvPr/>
          </p:nvSpPr>
          <p:spPr>
            <a:xfrm>
              <a:off x="0" y="571480"/>
              <a:ext cx="8786810" cy="2143140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0" y="571480"/>
              <a:ext cx="8715372" cy="20621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  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小明家在学校正西方向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,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距学校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200 m;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小亮家在小明家正东方向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,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距小明家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400 m;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小红家在学校正北方向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,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距学校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250 m,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在下图中画出他们三家和学校的位置平面图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(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比例尺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1∶10000)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。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57224" y="3071810"/>
            <a:ext cx="7500990" cy="3098012"/>
            <a:chOff x="857224" y="3071810"/>
            <a:chExt cx="7500990" cy="3098012"/>
          </a:xfrm>
        </p:grpSpPr>
        <p:pic>
          <p:nvPicPr>
            <p:cNvPr id="40" name="sy87.jpg" descr="id:2147504675;FounderCES"/>
            <p:cNvPicPr/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57224" y="3071810"/>
              <a:ext cx="7072362" cy="3098012"/>
            </a:xfrm>
            <a:prstGeom prst="rect">
              <a:avLst/>
            </a:prstGeom>
          </p:spPr>
        </p:pic>
        <p:sp>
          <p:nvSpPr>
            <p:cNvPr id="41" name="TextBox 40"/>
            <p:cNvSpPr txBox="1"/>
            <p:nvPr/>
          </p:nvSpPr>
          <p:spPr>
            <a:xfrm>
              <a:off x="6715140" y="3929066"/>
              <a:ext cx="59663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</a:rPr>
                <a:t>北</a:t>
              </a:r>
              <a:endParaRPr lang="zh-CN" altLang="en-US" sz="3200" dirty="0">
                <a:solidFill>
                  <a:schemeClr val="tx1"/>
                </a:solidFill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349077" y="5429264"/>
              <a:ext cx="100860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</a:rPr>
                <a:t>学校</a:t>
              </a:r>
              <a:endParaRPr lang="zh-CN" altLang="en-US" sz="3200" dirty="0">
                <a:solidFill>
                  <a:schemeClr val="tx1"/>
                </a:solidFill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6017096" y="5273117"/>
              <a:ext cx="38504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</a:rPr>
                <a:t>0</a:t>
              </a:r>
              <a:endParaRPr lang="zh-CN" alt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6735654" y="5273117"/>
              <a:ext cx="162256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/>
                  </a:solidFill>
                </a:rPr>
                <a:t>（    ）</a:t>
              </a:r>
              <a:r>
                <a:rPr lang="en-US" altLang="zh-CN" sz="2800" dirty="0" smtClean="0">
                  <a:solidFill>
                    <a:schemeClr val="tx1"/>
                  </a:solidFill>
                </a:rPr>
                <a:t>m</a:t>
              </a:r>
              <a:endParaRPr lang="zh-CN" altLang="en-US" sz="2800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857232"/>
            <a:ext cx="90011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200 m=20000 cm  400 m=40000 cm  250 m=25000 cm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71470" y="2000240"/>
            <a:ext cx="43332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 smtClean="0">
                <a:latin typeface="+mj-ea"/>
                <a:ea typeface="+mj-ea"/>
              </a:rPr>
              <a:t>小明家到学校的图上距离</a:t>
            </a:r>
            <a:r>
              <a:rPr lang="en-US" altLang="zh-CN" sz="2800" dirty="0" smtClean="0">
                <a:latin typeface="+mj-ea"/>
                <a:ea typeface="+mj-ea"/>
              </a:rPr>
              <a:t>:</a:t>
            </a:r>
            <a:endParaRPr lang="zh-CN" altLang="en-US" sz="2800" dirty="0">
              <a:latin typeface="+mj-ea"/>
              <a:ea typeface="+mj-ea"/>
            </a:endParaRPr>
          </a:p>
        </p:txBody>
      </p:sp>
      <p:graphicFrame>
        <p:nvGraphicFramePr>
          <p:cNvPr id="222210" name="Object 2"/>
          <p:cNvGraphicFramePr>
            <a:graphicFrameLocks noChangeAspect="1"/>
          </p:cNvGraphicFramePr>
          <p:nvPr/>
        </p:nvGraphicFramePr>
        <p:xfrm>
          <a:off x="4357686" y="1831777"/>
          <a:ext cx="4524386" cy="954281"/>
        </p:xfrm>
        <a:graphic>
          <a:graphicData uri="http://schemas.openxmlformats.org/presentationml/2006/ole">
            <p:oleObj spid="_x0000_s222210" name="Equation" r:id="rId3" imgW="1473120" imgH="393480" progId="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-71470" y="3143248"/>
            <a:ext cx="43332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 smtClean="0">
                <a:latin typeface="+mj-ea"/>
                <a:ea typeface="+mj-ea"/>
              </a:rPr>
              <a:t>小红家到学校的图上距离</a:t>
            </a:r>
            <a:r>
              <a:rPr lang="en-US" altLang="zh-CN" sz="2800" dirty="0" smtClean="0">
                <a:latin typeface="+mj-ea"/>
                <a:ea typeface="+mj-ea"/>
              </a:rPr>
              <a:t>:</a:t>
            </a:r>
            <a:endParaRPr lang="zh-CN" altLang="en-US" sz="2800" dirty="0">
              <a:latin typeface="+mj-ea"/>
              <a:ea typeface="+mj-ea"/>
            </a:endParaRPr>
          </a:p>
        </p:txBody>
      </p:sp>
      <p:graphicFrame>
        <p:nvGraphicFramePr>
          <p:cNvPr id="222211" name="Object 3"/>
          <p:cNvGraphicFramePr>
            <a:graphicFrameLocks noChangeAspect="1"/>
          </p:cNvGraphicFramePr>
          <p:nvPr/>
        </p:nvGraphicFramePr>
        <p:xfrm>
          <a:off x="4214810" y="3046413"/>
          <a:ext cx="4875212" cy="954087"/>
        </p:xfrm>
        <a:graphic>
          <a:graphicData uri="http://schemas.openxmlformats.org/presentationml/2006/ole">
            <p:oleObj spid="_x0000_s222211" name="Equation" r:id="rId4" imgW="1587240" imgH="393480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-71470" y="4263102"/>
            <a:ext cx="43332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 smtClean="0">
                <a:latin typeface="+mj-ea"/>
                <a:ea typeface="+mj-ea"/>
              </a:rPr>
              <a:t>小</a:t>
            </a:r>
            <a:r>
              <a:rPr lang="zh-CN" altLang="en-US" sz="2800" dirty="0" smtClean="0">
                <a:latin typeface="+mj-ea"/>
                <a:ea typeface="+mj-ea"/>
              </a:rPr>
              <a:t>亮</a:t>
            </a:r>
            <a:r>
              <a:rPr lang="zh-CN" altLang="zh-CN" sz="2800" dirty="0" smtClean="0">
                <a:latin typeface="+mj-ea"/>
                <a:ea typeface="+mj-ea"/>
              </a:rPr>
              <a:t>家到学校的图上距离</a:t>
            </a:r>
            <a:r>
              <a:rPr lang="en-US" altLang="zh-CN" sz="2800" dirty="0" smtClean="0">
                <a:latin typeface="+mj-ea"/>
                <a:ea typeface="+mj-ea"/>
              </a:rPr>
              <a:t>:</a:t>
            </a:r>
            <a:endParaRPr lang="zh-CN" altLang="en-US" sz="2800" dirty="0">
              <a:latin typeface="+mj-ea"/>
              <a:ea typeface="+mj-ea"/>
            </a:endParaRPr>
          </a:p>
        </p:txBody>
      </p:sp>
      <p:graphicFrame>
        <p:nvGraphicFramePr>
          <p:cNvPr id="222212" name="Object 4"/>
          <p:cNvGraphicFramePr>
            <a:graphicFrameLocks noChangeAspect="1"/>
          </p:cNvGraphicFramePr>
          <p:nvPr/>
        </p:nvGraphicFramePr>
        <p:xfrm>
          <a:off x="1571604" y="4929198"/>
          <a:ext cx="6473825" cy="954088"/>
        </p:xfrm>
        <a:graphic>
          <a:graphicData uri="http://schemas.openxmlformats.org/presentationml/2006/ole">
            <p:oleObj spid="_x0000_s222212" name="Equation" r:id="rId5" imgW="2108160" imgH="393480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22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22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22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928662" y="571480"/>
            <a:ext cx="7715304" cy="3098012"/>
            <a:chOff x="857224" y="3071810"/>
            <a:chExt cx="7715304" cy="3098012"/>
          </a:xfrm>
        </p:grpSpPr>
        <p:pic>
          <p:nvPicPr>
            <p:cNvPr id="22" name="sy87.jpg" descr="id:2147504675;FounderCES"/>
            <p:cNvPicPr/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57224" y="3071810"/>
              <a:ext cx="7072362" cy="3098012"/>
            </a:xfrm>
            <a:prstGeom prst="rect">
              <a:avLst/>
            </a:prstGeom>
          </p:spPr>
        </p:pic>
        <p:sp>
          <p:nvSpPr>
            <p:cNvPr id="23" name="TextBox 22"/>
            <p:cNvSpPr txBox="1"/>
            <p:nvPr/>
          </p:nvSpPr>
          <p:spPr>
            <a:xfrm>
              <a:off x="6715140" y="3929066"/>
              <a:ext cx="59663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</a:rPr>
                <a:t>北</a:t>
              </a:r>
              <a:endParaRPr lang="zh-CN" altLang="en-US" sz="3200" dirty="0">
                <a:solidFill>
                  <a:schemeClr val="tx1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349077" y="5429264"/>
              <a:ext cx="100860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</a:rPr>
                <a:t>学校</a:t>
              </a:r>
              <a:endParaRPr lang="zh-CN" altLang="en-US" sz="3200" dirty="0">
                <a:solidFill>
                  <a:schemeClr val="tx1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017096" y="5273117"/>
              <a:ext cx="41229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</a:rPr>
                <a:t>0</a:t>
              </a:r>
              <a:endParaRPr lang="zh-CN" altLang="en-US" sz="3200" dirty="0">
                <a:solidFill>
                  <a:schemeClr val="tx1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515555" y="5273117"/>
              <a:ext cx="205697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</a:rPr>
                <a:t>（      ）</a:t>
              </a:r>
              <a:r>
                <a:rPr lang="en-US" altLang="zh-CN" sz="3200" dirty="0" smtClean="0">
                  <a:solidFill>
                    <a:schemeClr val="tx1"/>
                  </a:solidFill>
                </a:rPr>
                <a:t>m</a:t>
              </a:r>
              <a:endParaRPr lang="zh-CN" altLang="en-US" sz="3200" dirty="0">
                <a:solidFill>
                  <a:schemeClr val="tx1"/>
                </a:solidFill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7072330" y="2786058"/>
            <a:ext cx="7617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100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928794" y="3786190"/>
            <a:ext cx="4572000" cy="223798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200÷100=2(cm)</a:t>
            </a:r>
            <a:endParaRPr lang="zh-CN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(400-200)÷100=2(cm)</a:t>
            </a:r>
            <a:endParaRPr lang="zh-CN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250÷100=2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5(cm)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9" name="sy88.jpg" descr="id:2147504682;FounderCES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8662" y="571480"/>
            <a:ext cx="7072362" cy="3071834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4071934" y="642918"/>
            <a:ext cx="14205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小红家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142976" y="2143116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小明家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572132" y="2143116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小亮家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0" grpId="0"/>
      <p:bldP spid="31" grpId="0"/>
      <p:bldP spid="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4346" y="785794"/>
            <a:ext cx="8786810" cy="1571636"/>
            <a:chOff x="0" y="571480"/>
            <a:chExt cx="8786810" cy="1571636"/>
          </a:xfrm>
        </p:grpSpPr>
        <p:sp>
          <p:nvSpPr>
            <p:cNvPr id="3" name="圆角矩形 2"/>
            <p:cNvSpPr/>
            <p:nvPr/>
          </p:nvSpPr>
          <p:spPr>
            <a:xfrm>
              <a:off x="0" y="571480"/>
              <a:ext cx="8786810" cy="1571636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0" y="571480"/>
              <a:ext cx="8715372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    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学校要建一个长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80 m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、宽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60 m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的长方形操场。请在右图中画出操场的平面图（比例尺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1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：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2000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）。</a:t>
              </a:r>
              <a:endParaRPr lang="zh-CN" altLang="zh-CN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6" name="圆角矩形 5"/>
          <p:cNvSpPr/>
          <p:nvPr/>
        </p:nvSpPr>
        <p:spPr>
          <a:xfrm>
            <a:off x="4071934" y="2571744"/>
            <a:ext cx="5000660" cy="3143272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0458" y="2548590"/>
            <a:ext cx="21691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+mj-ea"/>
                <a:ea typeface="+mj-ea"/>
              </a:rPr>
              <a:t>图上的长是</a:t>
            </a:r>
            <a:r>
              <a:rPr lang="en-US" altLang="zh-CN" sz="2800" dirty="0" smtClean="0">
                <a:latin typeface="+mj-ea"/>
                <a:ea typeface="+mj-ea"/>
              </a:rPr>
              <a:t>:</a:t>
            </a:r>
            <a:endParaRPr lang="zh-CN" altLang="en-US" sz="2800" dirty="0">
              <a:latin typeface="+mj-ea"/>
              <a:ea typeface="+mj-ea"/>
            </a:endParaRPr>
          </a:p>
        </p:txBody>
      </p:sp>
      <p:graphicFrame>
        <p:nvGraphicFramePr>
          <p:cNvPr id="8" name="Object 2"/>
          <p:cNvGraphicFramePr>
            <a:graphicFrameLocks noChangeAspect="1"/>
          </p:cNvGraphicFramePr>
          <p:nvPr/>
        </p:nvGraphicFramePr>
        <p:xfrm>
          <a:off x="-19050" y="3214688"/>
          <a:ext cx="4095750" cy="954087"/>
        </p:xfrm>
        <a:graphic>
          <a:graphicData uri="http://schemas.openxmlformats.org/presentationml/2006/ole">
            <p:oleObj spid="_x0000_s215041" name="Equation" r:id="rId3" imgW="1333440" imgH="393480" progId="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190426" y="4166271"/>
            <a:ext cx="21691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+mj-ea"/>
                <a:ea typeface="+mj-ea"/>
              </a:rPr>
              <a:t>图上的宽是</a:t>
            </a:r>
            <a:r>
              <a:rPr lang="en-US" altLang="zh-CN" sz="2800" dirty="0" smtClean="0">
                <a:latin typeface="+mj-ea"/>
                <a:ea typeface="+mj-ea"/>
              </a:rPr>
              <a:t>:</a:t>
            </a:r>
            <a:endParaRPr lang="zh-CN" altLang="en-US" sz="2800" dirty="0">
              <a:latin typeface="+mj-ea"/>
              <a:ea typeface="+mj-ea"/>
            </a:endParaRPr>
          </a:p>
        </p:txBody>
      </p:sp>
      <p:graphicFrame>
        <p:nvGraphicFramePr>
          <p:cNvPr id="10" name="Object 2"/>
          <p:cNvGraphicFramePr>
            <a:graphicFrameLocks noChangeAspect="1"/>
          </p:cNvGraphicFramePr>
          <p:nvPr/>
        </p:nvGraphicFramePr>
        <p:xfrm>
          <a:off x="-19050" y="4832350"/>
          <a:ext cx="4095750" cy="954088"/>
        </p:xfrm>
        <a:graphic>
          <a:graphicData uri="http://schemas.openxmlformats.org/presentationml/2006/ole">
            <p:oleObj spid="_x0000_s215042" name="Equation" r:id="rId4" imgW="1333440" imgH="393480" progId="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 bwMode="auto">
          <a:xfrm>
            <a:off x="5843609" y="3467768"/>
            <a:ext cx="1800225" cy="1265237"/>
          </a:xfrm>
          <a:prstGeom prst="rect">
            <a:avLst/>
          </a:prstGeom>
          <a:solidFill>
            <a:srgbClr val="FF0000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anchor="ctr"/>
          <a:lstStyle/>
          <a:p>
            <a:pPr>
              <a:defRPr/>
            </a:pPr>
            <a:endParaRPr lang="zh-CN" altLang="en-US">
              <a:latin typeface="楷体_GB2312" charset="-122"/>
              <a:ea typeface="楷体_GB2312" charset="-122"/>
            </a:endParaRPr>
          </a:p>
        </p:txBody>
      </p:sp>
      <p:sp>
        <p:nvSpPr>
          <p:cNvPr id="12" name="矩形 14"/>
          <p:cNvSpPr>
            <a:spLocks noChangeArrowheads="1"/>
          </p:cNvSpPr>
          <p:nvPr/>
        </p:nvSpPr>
        <p:spPr bwMode="auto">
          <a:xfrm>
            <a:off x="5057791" y="3899568"/>
            <a:ext cx="7232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en-US" altLang="zh-CN" sz="2800" b="0">
                <a:solidFill>
                  <a:schemeClr val="tx1"/>
                </a:solidFill>
                <a:latin typeface="+mj-ea"/>
                <a:ea typeface="+mj-ea"/>
              </a:rPr>
              <a:t>3</a:t>
            </a:r>
            <a:r>
              <a:rPr lang="en-US" altLang="zh-CN" sz="2800" b="0">
                <a:solidFill>
                  <a:schemeClr val="tx1"/>
                </a:solidFill>
                <a:latin typeface="+mj-ea"/>
                <a:ea typeface="+mj-ea"/>
                <a:cs typeface="Times New Roman" pitchFamily="18" charset="0"/>
              </a:rPr>
              <a:t>cm</a:t>
            </a:r>
          </a:p>
        </p:txBody>
      </p:sp>
      <p:sp>
        <p:nvSpPr>
          <p:cNvPr id="13" name="矩形 16"/>
          <p:cNvSpPr>
            <a:spLocks noChangeArrowheads="1"/>
          </p:cNvSpPr>
          <p:nvPr/>
        </p:nvSpPr>
        <p:spPr bwMode="auto">
          <a:xfrm>
            <a:off x="6259529" y="4691730"/>
            <a:ext cx="7232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en-US" altLang="zh-CN" sz="2800" b="0">
                <a:solidFill>
                  <a:schemeClr val="tx1"/>
                </a:solidFill>
                <a:latin typeface="+mj-ea"/>
                <a:ea typeface="+mj-ea"/>
              </a:rPr>
              <a:t>4</a:t>
            </a:r>
            <a:r>
              <a:rPr lang="en-US" altLang="zh-CN" sz="2800" b="0">
                <a:solidFill>
                  <a:schemeClr val="tx1"/>
                </a:solidFill>
                <a:latin typeface="+mj-ea"/>
                <a:ea typeface="+mj-ea"/>
                <a:cs typeface="Times New Roman" pitchFamily="18" charset="0"/>
              </a:rPr>
              <a:t>cm</a:t>
            </a:r>
          </a:p>
        </p:txBody>
      </p:sp>
      <p:grpSp>
        <p:nvGrpSpPr>
          <p:cNvPr id="14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15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16" name="Text Box 18">
              <a:hlinkClick r:id="rId6" action="ppaction://hlinksldjump" highlightClick="1">
                <a:snd r:embed="rId7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9" grpId="0"/>
      <p:bldP spid="11" grpId="0" animBg="1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3" name="Group 8"/>
          <p:cNvGrpSpPr>
            <a:grpSpLocks/>
          </p:cNvGrpSpPr>
          <p:nvPr/>
        </p:nvGrpSpPr>
        <p:grpSpPr bwMode="auto">
          <a:xfrm>
            <a:off x="6443663" y="188913"/>
            <a:ext cx="2411412" cy="1008062"/>
            <a:chOff x="0" y="0"/>
            <a:chExt cx="1633" cy="635"/>
          </a:xfrm>
        </p:grpSpPr>
        <p:pic>
          <p:nvPicPr>
            <p:cNvPr id="15366" name="Picture 9" descr="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>
                  <a:ea typeface="黑体" pitchFamily="49" charset="-122"/>
                </a:rPr>
                <a:t>随堂练习</a:t>
              </a:r>
            </a:p>
          </p:txBody>
        </p:sp>
      </p:grp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-71438" y="581079"/>
            <a:ext cx="8858280" cy="2357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57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zh-CN" altLang="en-US" sz="3200" b="1" dirty="0" smtClean="0">
                <a:solidFill>
                  <a:schemeClr val="tx1"/>
                </a:solidFill>
                <a:latin typeface="+mj-ea"/>
                <a:ea typeface="+mj-ea"/>
              </a:rPr>
              <a:t>  在一幅比例尺是</a:t>
            </a:r>
            <a:r>
              <a:rPr lang="en-US" altLang="zh-CN" sz="3200" b="1" dirty="0" smtClean="0">
                <a:solidFill>
                  <a:schemeClr val="tx1"/>
                </a:solidFill>
                <a:latin typeface="+mj-ea"/>
                <a:ea typeface="+mj-ea"/>
              </a:rPr>
              <a:t>1</a:t>
            </a:r>
            <a:r>
              <a:rPr lang="zh-CN" altLang="en-US" sz="3200" b="1" dirty="0" smtClean="0">
                <a:solidFill>
                  <a:schemeClr val="tx1"/>
                </a:solidFill>
                <a:latin typeface="+mj-ea"/>
                <a:ea typeface="+mj-ea"/>
              </a:rPr>
              <a:t>：</a:t>
            </a:r>
            <a:r>
              <a:rPr lang="en-US" altLang="zh-CN" sz="3200" b="1" dirty="0" smtClean="0">
                <a:solidFill>
                  <a:schemeClr val="tx1"/>
                </a:solidFill>
                <a:latin typeface="+mj-ea"/>
                <a:ea typeface="+mj-ea"/>
              </a:rPr>
              <a:t>5000000</a:t>
            </a:r>
            <a:r>
              <a:rPr lang="zh-CN" altLang="en-US" sz="3200" b="1" dirty="0" smtClean="0">
                <a:solidFill>
                  <a:schemeClr val="tx1"/>
                </a:solidFill>
                <a:latin typeface="+mj-ea"/>
                <a:ea typeface="+mj-ea"/>
              </a:rPr>
              <a:t>的地图上，量得上海到杭州的距离是</a:t>
            </a:r>
            <a:r>
              <a:rPr lang="en-US" altLang="zh-CN" sz="3200" b="1" dirty="0" smtClean="0">
                <a:solidFill>
                  <a:schemeClr val="tx1"/>
                </a:solidFill>
                <a:latin typeface="+mj-ea"/>
                <a:ea typeface="+mj-ea"/>
              </a:rPr>
              <a:t>3.4 cm</a:t>
            </a:r>
            <a:r>
              <a:rPr lang="zh-CN" altLang="en-US" sz="3200" b="1" dirty="0" smtClean="0">
                <a:solidFill>
                  <a:schemeClr val="tx1"/>
                </a:solidFill>
                <a:latin typeface="+mj-ea"/>
                <a:ea typeface="+mj-ea"/>
              </a:rPr>
              <a:t>，上海到杭州的实际距离是多少？</a:t>
            </a:r>
            <a:endParaRPr lang="en-US" altLang="zh-CN" sz="3200" b="1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14282" y="2857496"/>
            <a:ext cx="2286016" cy="928694"/>
            <a:chOff x="500034" y="857232"/>
            <a:chExt cx="2286016" cy="928694"/>
          </a:xfrm>
        </p:grpSpPr>
        <p:sp>
          <p:nvSpPr>
            <p:cNvPr id="13" name="圆角矩形 12"/>
            <p:cNvSpPr/>
            <p:nvPr/>
          </p:nvSpPr>
          <p:spPr>
            <a:xfrm>
              <a:off x="500034" y="857232"/>
              <a:ext cx="2286016" cy="928694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500034" y="857232"/>
              <a:ext cx="227177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5400" b="1" cap="all" spc="0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方法一</a:t>
              </a:r>
              <a:endParaRPr lang="zh-CN" altLang="en-US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</p:grpSp>
      <p:graphicFrame>
        <p:nvGraphicFramePr>
          <p:cNvPr id="16" name="Object 1"/>
          <p:cNvGraphicFramePr>
            <a:graphicFrameLocks noChangeAspect="1"/>
          </p:cNvGraphicFramePr>
          <p:nvPr/>
        </p:nvGraphicFramePr>
        <p:xfrm>
          <a:off x="2714612" y="2928934"/>
          <a:ext cx="6024578" cy="950976"/>
        </p:xfrm>
        <a:graphic>
          <a:graphicData uri="http://schemas.openxmlformats.org/presentationml/2006/ole">
            <p:oleObj spid="_x0000_s212993" name="Equation" r:id="rId4" imgW="1968480" imgH="393480" progId="">
              <p:embed/>
            </p:oleObj>
          </a:graphicData>
        </a:graphic>
      </p:graphicFrame>
      <p:sp>
        <p:nvSpPr>
          <p:cNvPr id="19" name="矩形 18"/>
          <p:cNvSpPr/>
          <p:nvPr/>
        </p:nvSpPr>
        <p:spPr>
          <a:xfrm>
            <a:off x="285720" y="4143380"/>
            <a:ext cx="8858280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                  17000000 cm=170 km</a:t>
            </a:r>
            <a:endParaRPr lang="zh-CN" altLang="zh-CN" sz="3200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答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上海到杭州的实际距离是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170 km</a:t>
            </a:r>
            <a:r>
              <a:rPr lang="zh-CN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23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24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214678" y="500042"/>
            <a:ext cx="2286016" cy="928694"/>
            <a:chOff x="500034" y="857232"/>
            <a:chExt cx="2286016" cy="928694"/>
          </a:xfrm>
        </p:grpSpPr>
        <p:sp>
          <p:nvSpPr>
            <p:cNvPr id="16" name="圆角矩形 15"/>
            <p:cNvSpPr/>
            <p:nvPr/>
          </p:nvSpPr>
          <p:spPr>
            <a:xfrm>
              <a:off x="500034" y="857232"/>
              <a:ext cx="2286016" cy="928694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500034" y="857232"/>
              <a:ext cx="227177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5400" b="1" cap="all" spc="0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方法二</a:t>
              </a:r>
              <a:endParaRPr lang="zh-CN" altLang="en-US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1214414" y="1714488"/>
            <a:ext cx="71438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解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设上海到杭州的实际距离是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 </a:t>
            </a:r>
            <a:r>
              <a:rPr lang="en-US" altLang="zh-CN" sz="32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cm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   3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4∶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=1∶5000000</a:t>
            </a:r>
            <a:endParaRPr lang="zh-CN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                 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=17000000</a:t>
            </a:r>
            <a:r>
              <a:rPr lang="zh-CN" altLang="zh-CN" sz="3200" i="1" dirty="0" smtClean="0">
                <a:latin typeface="华文楷体" pitchFamily="2" charset="-122"/>
                <a:ea typeface="华文楷体" pitchFamily="2" charset="-122"/>
              </a:rPr>
              <a:t>　</a:t>
            </a:r>
            <a:endParaRPr lang="en-US" altLang="zh-CN" sz="3200" i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        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17000000 </a:t>
            </a:r>
            <a:r>
              <a:rPr lang="en-US" altLang="zh-CN" sz="32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cm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=170 </a:t>
            </a:r>
            <a:r>
              <a:rPr lang="en-US" altLang="zh-CN" sz="32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km</a:t>
            </a:r>
            <a:endParaRPr lang="zh-CN" altLang="zh-CN" sz="3200" dirty="0"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42976" y="4786322"/>
            <a:ext cx="72866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答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上海到杭州的实际距离是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170 </a:t>
            </a:r>
            <a:r>
              <a:rPr lang="en-US" altLang="zh-CN" sz="32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km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>
            <a:grpSpLocks/>
          </p:cNvGrpSpPr>
          <p:nvPr/>
        </p:nvGrpSpPr>
        <p:grpSpPr bwMode="auto">
          <a:xfrm>
            <a:off x="6372225" y="333375"/>
            <a:ext cx="2411413" cy="1008063"/>
            <a:chOff x="0" y="0"/>
            <a:chExt cx="1633" cy="635"/>
          </a:xfrm>
        </p:grpSpPr>
        <p:pic>
          <p:nvPicPr>
            <p:cNvPr id="18447" name="Picture 3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>
                  <a:ea typeface="黑体" pitchFamily="49" charset="-122"/>
                </a:rPr>
                <a:t>作业设计</a:t>
              </a:r>
            </a:p>
          </p:txBody>
        </p:sp>
      </p:grpSp>
      <p:grpSp>
        <p:nvGrpSpPr>
          <p:cNvPr id="18435" name="Group 17"/>
          <p:cNvGrpSpPr>
            <a:grpSpLocks/>
          </p:cNvGrpSpPr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18445" name="AutoShape 13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8446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18436" name="Group 18"/>
          <p:cNvGrpSpPr>
            <a:grpSpLocks/>
          </p:cNvGrpSpPr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18443" name="AutoShape 15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8444" name="Text Box 16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8438" name="Group 16"/>
          <p:cNvGrpSpPr>
            <a:grpSpLocks/>
          </p:cNvGrpSpPr>
          <p:nvPr/>
        </p:nvGrpSpPr>
        <p:grpSpPr bwMode="auto">
          <a:xfrm>
            <a:off x="6011863" y="5805488"/>
            <a:ext cx="1684337" cy="877887"/>
            <a:chOff x="2699" y="3612"/>
            <a:chExt cx="1061" cy="553"/>
          </a:xfrm>
        </p:grpSpPr>
        <p:pic>
          <p:nvPicPr>
            <p:cNvPr id="1843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18440" name="Text Box 18">
              <a:hlinkClick r:id="rId7" action="ppaction://hlinksldjump" highlightClick="1">
                <a:snd r:embed="rId8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60" name="Group 38"/>
          <p:cNvGrpSpPr>
            <a:grpSpLocks/>
          </p:cNvGrpSpPr>
          <p:nvPr/>
        </p:nvGrpSpPr>
        <p:grpSpPr bwMode="auto">
          <a:xfrm>
            <a:off x="3276600" y="188913"/>
            <a:ext cx="1584325" cy="579437"/>
            <a:chOff x="1066" y="2795"/>
            <a:chExt cx="998" cy="365"/>
          </a:xfrm>
        </p:grpSpPr>
        <p:sp>
          <p:nvSpPr>
            <p:cNvPr id="19485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997" cy="363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9486" name="Text Box 40"/>
            <p:cNvSpPr txBox="1">
              <a:spLocks noChangeArrowheads="1"/>
            </p:cNvSpPr>
            <p:nvPr/>
          </p:nvSpPr>
          <p:spPr bwMode="auto">
            <a:xfrm>
              <a:off x="1111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31" name="TextBox 9"/>
          <p:cNvSpPr txBox="1">
            <a:spLocks noChangeArrowheads="1"/>
          </p:cNvSpPr>
          <p:nvPr/>
        </p:nvSpPr>
        <p:spPr bwMode="auto">
          <a:xfrm>
            <a:off x="-71470" y="819677"/>
            <a:ext cx="9215470" cy="2357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57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6.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在一幅中国地图上，选取两个城市。量出它们在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图上的直线距离，再根据比例尺算出它们的实际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距离。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9"/>
          <p:cNvSpPr txBox="1">
            <a:spLocks noChangeArrowheads="1"/>
          </p:cNvSpPr>
          <p:nvPr/>
        </p:nvSpPr>
        <p:spPr bwMode="auto">
          <a:xfrm>
            <a:off x="-71470" y="357166"/>
            <a:ext cx="9215470" cy="176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57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7.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兰州到乌鲁木齐的铁路线大约长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1900 km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。地图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上两地之间的长度是多少厘米？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188419" name="AutoShape 3" descr="C:\Users\Administrator\AppData\Roaming\Tencent\Users\271766067\QQ\WinTemp\RichOle\9UH0R@4(F0}WN77HKGDHX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08897" name="Picture 1" descr="C:\Users\Administrator\AppData\Roaming\Tencent\Users\271766067\QQ\WinTemp\RichOle\1}8%3T(%4LSDUW8~(J[E`]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2214554"/>
            <a:ext cx="6788588" cy="337096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08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142976" y="571480"/>
            <a:ext cx="707233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解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设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地图上两地之间的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长度是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 </a:t>
            </a:r>
            <a:r>
              <a:rPr lang="en-US" altLang="zh-CN" sz="32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cm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32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          1900 </a:t>
            </a:r>
            <a:r>
              <a:rPr lang="en-US" altLang="zh-CN" sz="32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km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=190000000 </a:t>
            </a:r>
            <a:r>
              <a:rPr lang="en-US" altLang="zh-CN" sz="32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cm</a:t>
            </a:r>
          </a:p>
          <a:p>
            <a:pPr>
              <a:lnSpc>
                <a:spcPct val="200000"/>
              </a:lnSpc>
            </a:pPr>
            <a:r>
              <a:rPr lang="en-US" altLang="zh-CN" sz="3200" i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∶190000000=1∶40000000</a:t>
            </a:r>
            <a:r>
              <a:rPr lang="zh-CN" altLang="zh-CN" sz="3200" i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endParaRPr lang="en-US" altLang="zh-CN" sz="3200" i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i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                      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=4</a:t>
            </a:r>
            <a:r>
              <a:rPr lang="en-US" altLang="zh-CN" sz="3200" i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75</a:t>
            </a:r>
          </a:p>
          <a:p>
            <a:pPr>
              <a:lnSpc>
                <a:spcPct val="200000"/>
              </a:lnSpc>
            </a:pP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答：地图上两地之间的长度是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4.75 </a:t>
            </a:r>
            <a:r>
              <a:rPr lang="en-US" altLang="zh-CN" sz="32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cm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8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 smtClean="0">
                  <a:ea typeface="黑体" pitchFamily="49" charset="-122"/>
                </a:rPr>
                <a:t>复 习 准 备</a:t>
              </a:r>
              <a:endParaRPr lang="zh-CN" altLang="en-US" sz="3200" dirty="0">
                <a:ea typeface="黑体" pitchFamily="49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0" y="642918"/>
            <a:ext cx="33201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什么是比例尺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0" y="1142984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一幅图的图上距离和实际距离的比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叫做这幅图的比例尺。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1406" y="2714620"/>
            <a:ext cx="89297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2.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数值比例尺的两种表示形式是什么样的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4" name="AutoShape 3"/>
          <p:cNvSpPr>
            <a:spLocks noChangeArrowheads="1"/>
          </p:cNvSpPr>
          <p:nvPr/>
        </p:nvSpPr>
        <p:spPr bwMode="auto">
          <a:xfrm>
            <a:off x="928662" y="3529034"/>
            <a:ext cx="7286676" cy="2357454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25" name="Text Box 6"/>
          <p:cNvSpPr txBox="1">
            <a:spLocks noChangeArrowheads="1"/>
          </p:cNvSpPr>
          <p:nvPr/>
        </p:nvSpPr>
        <p:spPr bwMode="auto">
          <a:xfrm>
            <a:off x="1145260" y="3621108"/>
            <a:ext cx="6850250" cy="71006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993300"/>
                </a:solidFill>
                <a:latin typeface="华文楷体" pitchFamily="2" charset="-122"/>
                <a:ea typeface="华文楷体" pitchFamily="2" charset="-122"/>
              </a:rPr>
              <a:t>图上距离</a:t>
            </a:r>
            <a:r>
              <a:rPr lang="en-US" altLang="zh-CN" sz="4000" b="1" dirty="0">
                <a:solidFill>
                  <a:srgbClr val="993300"/>
                </a:solidFill>
                <a:latin typeface="华文楷体" pitchFamily="2" charset="-122"/>
                <a:ea typeface="华文楷体" pitchFamily="2" charset="-122"/>
              </a:rPr>
              <a:t>︰</a:t>
            </a:r>
            <a:r>
              <a:rPr lang="zh-CN" altLang="en-US" sz="4000" b="1" dirty="0">
                <a:solidFill>
                  <a:srgbClr val="993300"/>
                </a:solidFill>
                <a:latin typeface="华文楷体" pitchFamily="2" charset="-122"/>
                <a:ea typeface="华文楷体" pitchFamily="2" charset="-122"/>
              </a:rPr>
              <a:t>实际距离＝比例尺</a:t>
            </a:r>
          </a:p>
        </p:txBody>
      </p:sp>
      <p:grpSp>
        <p:nvGrpSpPr>
          <p:cNvPr id="32" name="Group 7"/>
          <p:cNvGrpSpPr>
            <a:grpSpLocks/>
          </p:cNvGrpSpPr>
          <p:nvPr/>
        </p:nvGrpSpPr>
        <p:grpSpPr bwMode="auto">
          <a:xfrm>
            <a:off x="2582834" y="4573606"/>
            <a:ext cx="4824413" cy="1355724"/>
            <a:chOff x="2090" y="2989"/>
            <a:chExt cx="3039" cy="854"/>
          </a:xfrm>
        </p:grpSpPr>
        <p:sp>
          <p:nvSpPr>
            <p:cNvPr id="33" name="Rectangle 8"/>
            <p:cNvSpPr>
              <a:spLocks noChangeArrowheads="1"/>
            </p:cNvSpPr>
            <p:nvPr/>
          </p:nvSpPr>
          <p:spPr bwMode="auto">
            <a:xfrm>
              <a:off x="2090" y="2989"/>
              <a:ext cx="1788" cy="44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993300"/>
                  </a:solidFill>
                  <a:latin typeface="华文楷体" pitchFamily="2" charset="-122"/>
                  <a:ea typeface="华文楷体" pitchFamily="2" charset="-122"/>
                </a:rPr>
                <a:t>图上距离</a:t>
              </a:r>
            </a:p>
          </p:txBody>
        </p:sp>
        <p:sp>
          <p:nvSpPr>
            <p:cNvPr id="34" name="Rectangle 9"/>
            <p:cNvSpPr>
              <a:spLocks noChangeArrowheads="1"/>
            </p:cNvSpPr>
            <p:nvPr/>
          </p:nvSpPr>
          <p:spPr bwMode="auto">
            <a:xfrm>
              <a:off x="2173" y="3396"/>
              <a:ext cx="1633" cy="44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/>
              <a:r>
                <a:rPr lang="zh-CN" altLang="en-US" sz="4000" b="1">
                  <a:solidFill>
                    <a:srgbClr val="993300"/>
                  </a:solidFill>
                  <a:latin typeface="华文楷体" pitchFamily="2" charset="-122"/>
                  <a:ea typeface="华文楷体" pitchFamily="2" charset="-122"/>
                </a:rPr>
                <a:t>实际距离</a:t>
              </a:r>
            </a:p>
          </p:txBody>
        </p:sp>
        <p:sp>
          <p:nvSpPr>
            <p:cNvPr id="35" name="Line 10"/>
            <p:cNvSpPr>
              <a:spLocks noChangeShapeType="1"/>
            </p:cNvSpPr>
            <p:nvPr/>
          </p:nvSpPr>
          <p:spPr bwMode="auto">
            <a:xfrm>
              <a:off x="2336" y="3430"/>
              <a:ext cx="1315" cy="0"/>
            </a:xfrm>
            <a:prstGeom prst="line">
              <a:avLst/>
            </a:prstGeom>
            <a:noFill/>
            <a:ln w="38100">
              <a:solidFill>
                <a:srgbClr val="993300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zh-CN" altLang="en-US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6" name="Rectangle 11"/>
            <p:cNvSpPr>
              <a:spLocks noChangeArrowheads="1"/>
            </p:cNvSpPr>
            <p:nvPr/>
          </p:nvSpPr>
          <p:spPr bwMode="auto">
            <a:xfrm>
              <a:off x="3607" y="3183"/>
              <a:ext cx="470" cy="48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zh-CN" altLang="en-US" sz="4400" b="1">
                  <a:solidFill>
                    <a:srgbClr val="993300"/>
                  </a:solidFill>
                  <a:latin typeface="华文楷体" pitchFamily="2" charset="-122"/>
                  <a:ea typeface="华文楷体" pitchFamily="2" charset="-122"/>
                </a:rPr>
                <a:t>＝</a:t>
              </a:r>
            </a:p>
          </p:txBody>
        </p:sp>
        <p:sp>
          <p:nvSpPr>
            <p:cNvPr id="37" name="Rectangle 12"/>
            <p:cNvSpPr>
              <a:spLocks noChangeArrowheads="1"/>
            </p:cNvSpPr>
            <p:nvPr/>
          </p:nvSpPr>
          <p:spPr bwMode="auto">
            <a:xfrm>
              <a:off x="4045" y="3251"/>
              <a:ext cx="1084" cy="44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zh-CN" altLang="en-US" sz="4000" b="1">
                  <a:solidFill>
                    <a:srgbClr val="993300"/>
                  </a:solidFill>
                  <a:latin typeface="华文楷体" pitchFamily="2" charset="-122"/>
                  <a:ea typeface="华文楷体" pitchFamily="2" charset="-122"/>
                </a:rPr>
                <a:t>比例尺</a:t>
              </a:r>
            </a:p>
          </p:txBody>
        </p:sp>
      </p:grpSp>
      <p:sp>
        <p:nvSpPr>
          <p:cNvPr id="38" name="Text Box 13"/>
          <p:cNvSpPr txBox="1">
            <a:spLocks noChangeArrowheads="1"/>
          </p:cNvSpPr>
          <p:nvPr/>
        </p:nvSpPr>
        <p:spPr bwMode="auto">
          <a:xfrm>
            <a:off x="1818203" y="4768870"/>
            <a:ext cx="645026" cy="6485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或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23" grpId="0"/>
      <p:bldP spid="24" grpId="0" animBg="1"/>
      <p:bldP spid="25" grpId="0"/>
      <p:bldP spid="3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9"/>
          <p:cNvSpPr txBox="1">
            <a:spLocks noChangeArrowheads="1"/>
          </p:cNvSpPr>
          <p:nvPr/>
        </p:nvSpPr>
        <p:spPr bwMode="auto">
          <a:xfrm>
            <a:off x="-71470" y="357166"/>
            <a:ext cx="9215470" cy="1175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57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8.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填表。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185346" name="AutoShape 2" descr="C:\Users\Administrator\AppData\Roaming\Tencent\Users\271766067\QQ\WinTemp\RichOle\9UH0R@4(F0}WN77HKGDHX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348" name="AutoShape 4" descr="C:\Users\Administrator\AppData\Roaming\Tencent\Users\271766067\QQ\WinTemp\RichOle\9UH0R@4(F0}WN77HKGDHX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349" name="AutoShape 5" descr="C:\Users\Administrator\AppData\Roaming\Tencent\Users\271766067\QQ\WinTemp\RichOle\9UH0R@4(F0}WN77HKGDHX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350" name="AutoShape 6" descr="C:\Users\Administrator\AppData\Roaming\Tencent\Users\271766067\QQ\WinTemp\RichOle\9UH0R@4(F0}WN77HKGDHX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" name="Group 12"/>
          <p:cNvGrpSpPr>
            <a:grpSpLocks/>
          </p:cNvGrpSpPr>
          <p:nvPr/>
        </p:nvGrpSpPr>
        <p:grpSpPr bwMode="auto">
          <a:xfrm>
            <a:off x="5292725" y="6249988"/>
            <a:ext cx="2376488" cy="563562"/>
            <a:chOff x="1474" y="3765"/>
            <a:chExt cx="952" cy="355"/>
          </a:xfrm>
        </p:grpSpPr>
        <p:sp>
          <p:nvSpPr>
            <p:cNvPr id="12" name="AutoShape 13">
              <a:hlinkClick r:id="rId2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3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返回作业设计</a:t>
              </a:r>
            </a:p>
          </p:txBody>
        </p:sp>
      </p:grpSp>
      <p:pic>
        <p:nvPicPr>
          <p:cNvPr id="206849" name="Picture 1" descr="C:\Users\Administrator\AppData\Roaming\Tencent\Users\271766067\QQ\WinTemp\RichOle\GBWO8H7}GWHWKRNWT[Z7G4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3116"/>
            <a:ext cx="8822476" cy="2047877"/>
          </a:xfrm>
          <a:prstGeom prst="rect">
            <a:avLst/>
          </a:prstGeom>
          <a:noFill/>
        </p:spPr>
      </p:pic>
      <p:sp>
        <p:nvSpPr>
          <p:cNvPr id="14" name="矩形 13"/>
          <p:cNvSpPr/>
          <p:nvPr/>
        </p:nvSpPr>
        <p:spPr>
          <a:xfrm>
            <a:off x="4000496" y="2558473"/>
            <a:ext cx="12859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 </a:t>
            </a:r>
            <a:r>
              <a:rPr lang="en-US" altLang="zh-CN" sz="32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cm</a:t>
            </a:r>
            <a:endParaRPr lang="zh-CN" altLang="en-US" sz="3200" dirty="0"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29058" y="3071810"/>
            <a:ext cx="14782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22.5 </a:t>
            </a:r>
            <a:r>
              <a:rPr lang="en-US" altLang="zh-CN" sz="32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cm</a:t>
            </a:r>
            <a:endParaRPr lang="zh-CN" altLang="en-US" sz="3200" dirty="0"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934636" y="3630043"/>
            <a:ext cx="16257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9000 </a:t>
            </a:r>
            <a:r>
              <a:rPr lang="en-US" altLang="zh-CN" sz="32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km</a:t>
            </a:r>
            <a:endParaRPr lang="zh-CN" altLang="en-US" sz="3200" dirty="0"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06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15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2"/>
          <p:cNvGrpSpPr>
            <a:grpSpLocks/>
          </p:cNvGrpSpPr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22537" name="Group 2"/>
            <p:cNvGrpSpPr>
              <a:grpSpLocks/>
            </p:cNvGrpSpPr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2547" name="未知"/>
              <p:cNvSpPr>
                <a:spLocks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04"/>
                  <a:gd name="T13" fmla="*/ 0 h 288"/>
                  <a:gd name="T14" fmla="*/ 1104 w 1104"/>
                  <a:gd name="T15" fmla="*/ 288 h 28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48" name="未知"/>
              <p:cNvSpPr>
                <a:spLocks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20"/>
                  <a:gd name="T16" fmla="*/ 0 h 1008"/>
                  <a:gd name="T17" fmla="*/ 1920 w 1920"/>
                  <a:gd name="T18" fmla="*/ 1008 h 10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49" name="未知"/>
              <p:cNvSpPr>
                <a:spLocks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"/>
                  <a:gd name="T16" fmla="*/ 0 h 432"/>
                  <a:gd name="T17" fmla="*/ 2160 w 2160"/>
                  <a:gd name="T18" fmla="*/ 432 h 4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0" name="未知"/>
              <p:cNvSpPr>
                <a:spLocks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60"/>
                  <a:gd name="T16" fmla="*/ 0 h 600"/>
                  <a:gd name="T17" fmla="*/ 1860 w 1860"/>
                  <a:gd name="T18" fmla="*/ 600 h 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1" name="未知"/>
              <p:cNvSpPr>
                <a:spLocks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44"/>
                  <a:gd name="T16" fmla="*/ 0 h 192"/>
                  <a:gd name="T17" fmla="*/ 2244 w 2244"/>
                  <a:gd name="T18" fmla="*/ 192 h 1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2" name="未知"/>
              <p:cNvSpPr>
                <a:spLocks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72"/>
                  <a:gd name="T16" fmla="*/ 0 h 480"/>
                  <a:gd name="T17" fmla="*/ 1872 w 1872"/>
                  <a:gd name="T18" fmla="*/ 480 h 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3" name="未知"/>
              <p:cNvSpPr>
                <a:spLocks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08"/>
                  <a:gd name="T16" fmla="*/ 0 h 150"/>
                  <a:gd name="T17" fmla="*/ 2208 w 2208"/>
                  <a:gd name="T18" fmla="*/ 150 h 15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4" name="未知"/>
              <p:cNvSpPr>
                <a:spLocks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60"/>
                  <a:gd name="T46" fmla="*/ 0 h 1746"/>
                  <a:gd name="T47" fmla="*/ 960 w 960"/>
                  <a:gd name="T48" fmla="*/ 1746 h 174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 cmpd="sng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2538" name="Group 11"/>
            <p:cNvGrpSpPr>
              <a:grpSpLocks/>
            </p:cNvGrpSpPr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2545" name="AutoShape 12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6" name="Text Box 13">
                <a:hlinkClick r:id="rId3" action="ppaction://hlinksldjump" highlightClick="1">
                  <a:snd r:embed="rId4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基础巩固</a:t>
                </a:r>
              </a:p>
            </p:txBody>
          </p:sp>
        </p:grpSp>
        <p:grpSp>
          <p:nvGrpSpPr>
            <p:cNvPr id="22539" name="Group 14"/>
            <p:cNvGrpSpPr>
              <a:grpSpLocks/>
            </p:cNvGrpSpPr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2543" name="AutoShape 15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4" name="Text Box 16">
                <a:hlinkClick r:id="rId5" action="ppaction://hlinksldjump" highlightClick="1">
                  <a:snd r:embed="rId4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提升培优</a:t>
                </a:r>
              </a:p>
            </p:txBody>
          </p:sp>
        </p:grpSp>
        <p:grpSp>
          <p:nvGrpSpPr>
            <p:cNvPr id="22540" name="Group 17"/>
            <p:cNvGrpSpPr>
              <a:grpSpLocks/>
            </p:cNvGrpSpPr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2541" name="AutoShape 18">
                <a:hlinkClick r:id="" action="ppaction://noaction">
                  <a:snd r:embed="rId4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2" name="Text Box 19">
                <a:hlinkClick r:id="rId6" action="ppaction://hlinksldjump" highlightClick="1">
                  <a:snd r:embed="rId4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楷体_GB2312" pitchFamily="49" charset="-122"/>
                    <a:ea typeface="楷体_GB2312" pitchFamily="49" charset="-122"/>
                  </a:rPr>
                  <a:t> 思维创新</a:t>
                </a:r>
              </a:p>
            </p:txBody>
          </p:sp>
        </p:grpSp>
      </p:grpSp>
      <p:grpSp>
        <p:nvGrpSpPr>
          <p:cNvPr id="22531" name="Group 23"/>
          <p:cNvGrpSpPr>
            <a:grpSpLocks/>
          </p:cNvGrpSpPr>
          <p:nvPr/>
        </p:nvGrpSpPr>
        <p:grpSpPr bwMode="auto">
          <a:xfrm>
            <a:off x="3708400" y="404813"/>
            <a:ext cx="1584325" cy="647700"/>
            <a:chOff x="3016" y="2750"/>
            <a:chExt cx="998" cy="408"/>
          </a:xfrm>
        </p:grpSpPr>
        <p:sp>
          <p:nvSpPr>
            <p:cNvPr id="22535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998" cy="408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2536" name="Text Box 25"/>
            <p:cNvSpPr txBox="1">
              <a:spLocks noChangeArrowheads="1"/>
            </p:cNvSpPr>
            <p:nvPr/>
          </p:nvSpPr>
          <p:spPr bwMode="auto">
            <a:xfrm>
              <a:off x="3061" y="275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22532" name="Group 29"/>
          <p:cNvGrpSpPr>
            <a:grpSpLocks/>
          </p:cNvGrpSpPr>
          <p:nvPr/>
        </p:nvGrpSpPr>
        <p:grpSpPr bwMode="auto">
          <a:xfrm>
            <a:off x="1258888" y="6021388"/>
            <a:ext cx="2519362" cy="519112"/>
            <a:chOff x="1474" y="3793"/>
            <a:chExt cx="952" cy="327"/>
          </a:xfrm>
        </p:grpSpPr>
        <p:sp>
          <p:nvSpPr>
            <p:cNvPr id="22533" name="AutoShape 30">
              <a:hlinkClick r:id="rId7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871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22534" name="Text Box 31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返回作业设计</a:t>
              </a:r>
              <a:endParaRPr lang="en-US" altLang="zh-CN" sz="2800" dirty="0">
                <a:solidFill>
                  <a:schemeClr val="tx1"/>
                </a:solidFill>
                <a:latin typeface="Calibri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7" name="Group 42"/>
          <p:cNvGrpSpPr>
            <a:grpSpLocks/>
          </p:cNvGrpSpPr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3578" name="Picture 7" descr="Golden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79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宋体"/>
                  <a:ea typeface="宋体"/>
                </a:rPr>
                <a:t>基础巩固</a:t>
              </a:r>
            </a:p>
          </p:txBody>
        </p:sp>
      </p:grpSp>
      <p:sp>
        <p:nvSpPr>
          <p:cNvPr id="23576" name="Rectangle 68"/>
          <p:cNvSpPr>
            <a:spLocks noChangeArrowheads="1"/>
          </p:cNvSpPr>
          <p:nvPr/>
        </p:nvSpPr>
        <p:spPr bwMode="auto">
          <a:xfrm>
            <a:off x="0" y="483944"/>
            <a:ext cx="8848897" cy="219290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宋体" pitchFamily="2" charset="-122"/>
              </a:rPr>
              <a:t>1.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一个长方形操场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长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130 m,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宽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100 m,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把它画在比例尺是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  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的图纸上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长和宽各应画多少厘米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aphicFrame>
        <p:nvGraphicFramePr>
          <p:cNvPr id="203777" name="Object 1"/>
          <p:cNvGraphicFramePr>
            <a:graphicFrameLocks noChangeAspect="1"/>
          </p:cNvGraphicFramePr>
          <p:nvPr/>
        </p:nvGraphicFramePr>
        <p:xfrm>
          <a:off x="5786446" y="1071546"/>
          <a:ext cx="1103313" cy="1143000"/>
        </p:xfrm>
        <a:graphic>
          <a:graphicData uri="http://schemas.openxmlformats.org/presentationml/2006/ole">
            <p:oleObj spid="_x0000_s203777" name="Equation" r:id="rId4" imgW="380880" imgH="393480" progId="">
              <p:embed/>
            </p:oleObj>
          </a:graphicData>
        </a:graphic>
      </p:graphicFrame>
      <p:sp>
        <p:nvSpPr>
          <p:cNvPr id="23" name="矩形 22"/>
          <p:cNvSpPr/>
          <p:nvPr/>
        </p:nvSpPr>
        <p:spPr>
          <a:xfrm>
            <a:off x="714348" y="2786058"/>
            <a:ext cx="78581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130 </a:t>
            </a:r>
            <a:r>
              <a:rPr lang="en-US" altLang="zh-CN" sz="32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m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=13000 </a:t>
            </a:r>
            <a:r>
              <a:rPr lang="en-US" altLang="zh-CN" sz="32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cm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   100 </a:t>
            </a:r>
            <a:r>
              <a:rPr lang="en-US" altLang="zh-CN" sz="32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m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=10000 </a:t>
            </a:r>
            <a:r>
              <a:rPr lang="en-US" altLang="zh-CN" sz="32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cm</a:t>
            </a:r>
            <a:endParaRPr lang="zh-CN" altLang="en-US" sz="3200" dirty="0"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85786" y="3714752"/>
            <a:ext cx="18085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 smtClean="0">
                <a:latin typeface="+mj-ea"/>
                <a:ea typeface="+mj-ea"/>
              </a:rPr>
              <a:t>图上</a:t>
            </a:r>
            <a:r>
              <a:rPr lang="zh-CN" altLang="en-US" sz="2800" dirty="0" smtClean="0">
                <a:latin typeface="+mj-ea"/>
                <a:ea typeface="+mj-ea"/>
              </a:rPr>
              <a:t>的长</a:t>
            </a:r>
            <a:r>
              <a:rPr lang="en-US" altLang="zh-CN" sz="2800" dirty="0" smtClean="0">
                <a:latin typeface="+mj-ea"/>
                <a:ea typeface="+mj-ea"/>
              </a:rPr>
              <a:t>:</a:t>
            </a:r>
            <a:endParaRPr lang="zh-CN" altLang="en-US" sz="2800" dirty="0">
              <a:latin typeface="+mj-ea"/>
              <a:ea typeface="+mj-ea"/>
            </a:endParaRPr>
          </a:p>
        </p:txBody>
      </p:sp>
      <p:graphicFrame>
        <p:nvGraphicFramePr>
          <p:cNvPr id="33" name="Object 2"/>
          <p:cNvGraphicFramePr>
            <a:graphicFrameLocks noChangeAspect="1"/>
          </p:cNvGraphicFramePr>
          <p:nvPr/>
        </p:nvGraphicFramePr>
        <p:xfrm>
          <a:off x="2800350" y="3500438"/>
          <a:ext cx="4640263" cy="954087"/>
        </p:xfrm>
        <a:graphic>
          <a:graphicData uri="http://schemas.openxmlformats.org/presentationml/2006/ole">
            <p:oleObj spid="_x0000_s203778" name="Equation" r:id="rId5" imgW="1511280" imgH="393480" progId="">
              <p:embed/>
            </p:oleObj>
          </a:graphicData>
        </a:graphic>
      </p:graphicFrame>
      <p:sp>
        <p:nvSpPr>
          <p:cNvPr id="34" name="矩形 33"/>
          <p:cNvSpPr/>
          <p:nvPr/>
        </p:nvSpPr>
        <p:spPr>
          <a:xfrm>
            <a:off x="785786" y="4714884"/>
            <a:ext cx="18085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+mj-ea"/>
                <a:ea typeface="+mj-ea"/>
              </a:rPr>
              <a:t>图上的宽</a:t>
            </a:r>
            <a:r>
              <a:rPr lang="en-US" altLang="zh-CN" sz="2800" dirty="0" smtClean="0">
                <a:latin typeface="+mj-ea"/>
                <a:ea typeface="+mj-ea"/>
              </a:rPr>
              <a:t>:</a:t>
            </a:r>
            <a:endParaRPr lang="zh-CN" altLang="en-US" sz="2800" dirty="0">
              <a:latin typeface="+mj-ea"/>
              <a:ea typeface="+mj-ea"/>
            </a:endParaRPr>
          </a:p>
        </p:txBody>
      </p:sp>
      <p:graphicFrame>
        <p:nvGraphicFramePr>
          <p:cNvPr id="35" name="Object 3"/>
          <p:cNvGraphicFramePr>
            <a:graphicFrameLocks noChangeAspect="1"/>
          </p:cNvGraphicFramePr>
          <p:nvPr/>
        </p:nvGraphicFramePr>
        <p:xfrm>
          <a:off x="3078163" y="4546614"/>
          <a:ext cx="4291012" cy="954088"/>
        </p:xfrm>
        <a:graphic>
          <a:graphicData uri="http://schemas.openxmlformats.org/presentationml/2006/ole">
            <p:oleObj spid="_x0000_s203779" name="Equation" r:id="rId6" imgW="1396800" imgH="393480" progId="">
              <p:embed/>
            </p:oleObj>
          </a:graphicData>
        </a:graphic>
      </p:graphicFrame>
      <p:sp>
        <p:nvSpPr>
          <p:cNvPr id="36" name="矩形 35"/>
          <p:cNvSpPr/>
          <p:nvPr/>
        </p:nvSpPr>
        <p:spPr>
          <a:xfrm>
            <a:off x="1428728" y="5643578"/>
            <a:ext cx="58881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长画成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 </a:t>
            </a:r>
            <a:r>
              <a:rPr lang="en-US" altLang="zh-CN" sz="32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cm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宽画成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 </a:t>
            </a:r>
            <a:r>
              <a:rPr lang="en-US" altLang="zh-CN" sz="32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cm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7" name="Group 8"/>
          <p:cNvGrpSpPr>
            <a:grpSpLocks/>
          </p:cNvGrpSpPr>
          <p:nvPr/>
        </p:nvGrpSpPr>
        <p:grpSpPr bwMode="auto">
          <a:xfrm>
            <a:off x="5508625" y="6165850"/>
            <a:ext cx="1943100" cy="519113"/>
            <a:chOff x="1474" y="3765"/>
            <a:chExt cx="952" cy="327"/>
          </a:xfrm>
        </p:grpSpPr>
        <p:sp>
          <p:nvSpPr>
            <p:cNvPr id="38" name="AutoShape 9">
              <a:hlinkClick r:id="rId7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39" name="Text Box 10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65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2</a:t>
              </a:r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03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6" grpId="0"/>
      <p:bldP spid="23" grpId="0"/>
      <p:bldP spid="32" grpId="0"/>
      <p:bldP spid="34" grpId="0"/>
      <p:bldP spid="3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5" name="Rectangle 22"/>
          <p:cNvSpPr>
            <a:spLocks noChangeArrowheads="1"/>
          </p:cNvSpPr>
          <p:nvPr/>
        </p:nvSpPr>
        <p:spPr bwMode="auto">
          <a:xfrm>
            <a:off x="0" y="357166"/>
            <a:ext cx="9144000" cy="2192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2.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（难点题）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一个长方形操场画在比例尺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为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1∶2000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的图纸上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在图上量得长方形的长为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4  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厘米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宽为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厘米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求这个长方形操场的实际周长。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26654" name="Group 28"/>
          <p:cNvGrpSpPr>
            <a:grpSpLocks/>
          </p:cNvGrpSpPr>
          <p:nvPr/>
        </p:nvGrpSpPr>
        <p:grpSpPr bwMode="auto">
          <a:xfrm>
            <a:off x="7667625" y="115888"/>
            <a:ext cx="1295400" cy="1292225"/>
            <a:chOff x="4944" y="210"/>
            <a:chExt cx="816" cy="814"/>
          </a:xfrm>
        </p:grpSpPr>
        <p:pic>
          <p:nvPicPr>
            <p:cNvPr id="26655" name="Picture 8" descr="Pink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56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latin typeface="宋体"/>
                  <a:ea typeface="宋体"/>
                </a:rPr>
                <a:t>提升培优</a:t>
              </a:r>
            </a:p>
          </p:txBody>
        </p:sp>
      </p:grpSp>
      <p:grpSp>
        <p:nvGrpSpPr>
          <p:cNvPr id="27" name="Group 8"/>
          <p:cNvGrpSpPr>
            <a:grpSpLocks/>
          </p:cNvGrpSpPr>
          <p:nvPr/>
        </p:nvGrpSpPr>
        <p:grpSpPr bwMode="auto">
          <a:xfrm>
            <a:off x="5508625" y="6165850"/>
            <a:ext cx="1943100" cy="519113"/>
            <a:chOff x="1474" y="3765"/>
            <a:chExt cx="952" cy="327"/>
          </a:xfrm>
        </p:grpSpPr>
        <p:sp>
          <p:nvSpPr>
            <p:cNvPr id="28" name="AutoShape 9">
              <a:hlinkClick r:id="rId4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29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65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2</a:t>
              </a:r>
            </a:p>
          </p:txBody>
        </p:sp>
      </p:grpSp>
      <p:graphicFrame>
        <p:nvGraphicFramePr>
          <p:cNvPr id="201730" name="Object 2"/>
          <p:cNvGraphicFramePr>
            <a:graphicFrameLocks noChangeAspect="1"/>
          </p:cNvGraphicFramePr>
          <p:nvPr/>
        </p:nvGraphicFramePr>
        <p:xfrm>
          <a:off x="1428728" y="2571744"/>
          <a:ext cx="5808662" cy="954087"/>
        </p:xfrm>
        <a:graphic>
          <a:graphicData uri="http://schemas.openxmlformats.org/presentationml/2006/ole">
            <p:oleObj spid="_x0000_s201730" name="Equation" r:id="rId5" imgW="1892160" imgH="393480" progId="">
              <p:embed/>
            </p:oleObj>
          </a:graphicData>
        </a:graphic>
      </p:graphicFrame>
      <p:graphicFrame>
        <p:nvGraphicFramePr>
          <p:cNvPr id="201731" name="Object 3"/>
          <p:cNvGraphicFramePr>
            <a:graphicFrameLocks noChangeAspect="1"/>
          </p:cNvGraphicFramePr>
          <p:nvPr/>
        </p:nvGraphicFramePr>
        <p:xfrm>
          <a:off x="1409700" y="3546475"/>
          <a:ext cx="5848350" cy="954088"/>
        </p:xfrm>
        <a:graphic>
          <a:graphicData uri="http://schemas.openxmlformats.org/presentationml/2006/ole">
            <p:oleObj spid="_x0000_s201731" name="Equation" r:id="rId6" imgW="1904760" imgH="393480" progId="">
              <p:embed/>
            </p:oleObj>
          </a:graphicData>
        </a:graphic>
      </p:graphicFrame>
      <p:graphicFrame>
        <p:nvGraphicFramePr>
          <p:cNvPr id="201732" name="Object 4"/>
          <p:cNvGraphicFramePr>
            <a:graphicFrameLocks noChangeAspect="1"/>
          </p:cNvGraphicFramePr>
          <p:nvPr/>
        </p:nvGraphicFramePr>
        <p:xfrm>
          <a:off x="2097088" y="4668838"/>
          <a:ext cx="4367212" cy="615950"/>
        </p:xfrm>
        <a:graphic>
          <a:graphicData uri="http://schemas.openxmlformats.org/presentationml/2006/ole">
            <p:oleObj spid="_x0000_s201732" name="Equation" r:id="rId7" imgW="1422360" imgH="253800" progId="">
              <p:embed/>
            </p:oleObj>
          </a:graphicData>
        </a:graphic>
      </p:graphicFrame>
      <p:sp>
        <p:nvSpPr>
          <p:cNvPr id="17" name="矩形 16"/>
          <p:cNvSpPr/>
          <p:nvPr/>
        </p:nvSpPr>
        <p:spPr>
          <a:xfrm>
            <a:off x="785786" y="5429264"/>
            <a:ext cx="77476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答：这个长方形操场的实际周长是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240 m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1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1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1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5" grpId="0"/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5" name="Group 14"/>
          <p:cNvGrpSpPr>
            <a:grpSpLocks/>
          </p:cNvGrpSpPr>
          <p:nvPr/>
        </p:nvGrpSpPr>
        <p:grpSpPr bwMode="auto">
          <a:xfrm>
            <a:off x="7743825" y="0"/>
            <a:ext cx="1292225" cy="1292225"/>
            <a:chOff x="4946" y="164"/>
            <a:chExt cx="814" cy="814"/>
          </a:xfrm>
        </p:grpSpPr>
        <p:pic>
          <p:nvPicPr>
            <p:cNvPr id="30728" name="Picture 6" descr="Blue-Green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29" name="WordArt 13"/>
            <p:cNvSpPr>
              <a:spLocks noChangeArrowheads="1" noChangeShapeType="1"/>
            </p:cNvSpPr>
            <p:nvPr/>
          </p:nvSpPr>
          <p:spPr bwMode="auto">
            <a:xfrm>
              <a:off x="4989" y="464"/>
              <a:ext cx="70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3399"/>
                    </a:solidFill>
                    <a:round/>
                    <a:headEnd/>
                    <a:tailEnd/>
                  </a:ln>
                  <a:solidFill>
                    <a:srgbClr val="FF3399"/>
                  </a:solidFill>
                  <a:latin typeface="宋体"/>
                  <a:ea typeface="宋体"/>
                </a:rPr>
                <a:t>思维创新</a:t>
              </a:r>
            </a:p>
          </p:txBody>
        </p:sp>
      </p:grpSp>
      <p:sp>
        <p:nvSpPr>
          <p:cNvPr id="12" name="Rectangle 22"/>
          <p:cNvSpPr>
            <a:spLocks noChangeArrowheads="1"/>
          </p:cNvSpPr>
          <p:nvPr/>
        </p:nvSpPr>
        <p:spPr bwMode="auto">
          <a:xfrm>
            <a:off x="-71406" y="573456"/>
            <a:ext cx="9215406" cy="3670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3.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（创新题）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一块三角形地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按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1∶8000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的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比例尺画在图纸上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在图纸上量得它的底是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4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厘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米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高是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5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厘米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这块地的实际面积是多少平方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米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如果每平方米收粮食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5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千克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那么这块地一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共可收多少吨粮食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7743825" y="0"/>
            <a:ext cx="1292225" cy="1292225"/>
            <a:chOff x="4946" y="164"/>
            <a:chExt cx="814" cy="814"/>
          </a:xfrm>
        </p:grpSpPr>
        <p:pic>
          <p:nvPicPr>
            <p:cNvPr id="30728" name="Picture 6" descr="Blue-Green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29" name="WordArt 13"/>
            <p:cNvSpPr>
              <a:spLocks noChangeArrowheads="1" noChangeShapeType="1"/>
            </p:cNvSpPr>
            <p:nvPr/>
          </p:nvSpPr>
          <p:spPr bwMode="auto">
            <a:xfrm>
              <a:off x="4989" y="464"/>
              <a:ext cx="70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3399"/>
                    </a:solidFill>
                    <a:round/>
                    <a:headEnd/>
                    <a:tailEnd/>
                  </a:ln>
                  <a:solidFill>
                    <a:srgbClr val="FF3399"/>
                  </a:solidFill>
                  <a:latin typeface="宋体"/>
                  <a:ea typeface="宋体"/>
                </a:rPr>
                <a:t>思维创新</a:t>
              </a:r>
            </a:p>
          </p:txBody>
        </p:sp>
      </p:grp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5292725" y="6149975"/>
            <a:ext cx="1943100" cy="519113"/>
            <a:chOff x="1474" y="3793"/>
            <a:chExt cx="952" cy="327"/>
          </a:xfrm>
        </p:grpSpPr>
        <p:sp>
          <p:nvSpPr>
            <p:cNvPr id="53" name="AutoShape 9">
              <a:hlinkClick r:id="rId5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54" name="Text Box 10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2</a:t>
              </a:r>
            </a:p>
          </p:txBody>
        </p:sp>
      </p:grpSp>
      <p:graphicFrame>
        <p:nvGraphicFramePr>
          <p:cNvPr id="223234" name="Object 2"/>
          <p:cNvGraphicFramePr>
            <a:graphicFrameLocks noChangeAspect="1"/>
          </p:cNvGraphicFramePr>
          <p:nvPr/>
        </p:nvGraphicFramePr>
        <p:xfrm>
          <a:off x="357158" y="571480"/>
          <a:ext cx="7667625" cy="1165225"/>
        </p:xfrm>
        <a:graphic>
          <a:graphicData uri="http://schemas.openxmlformats.org/presentationml/2006/ole">
            <p:oleObj spid="_x0000_s223234" name="Equation" r:id="rId6" imgW="2044440" imgH="393480" progId="">
              <p:embed/>
            </p:oleObj>
          </a:graphicData>
        </a:graphic>
      </p:graphicFrame>
      <p:graphicFrame>
        <p:nvGraphicFramePr>
          <p:cNvPr id="223235" name="Object 3"/>
          <p:cNvGraphicFramePr>
            <a:graphicFrameLocks noChangeAspect="1"/>
          </p:cNvGraphicFramePr>
          <p:nvPr/>
        </p:nvGraphicFramePr>
        <p:xfrm>
          <a:off x="142875" y="1835150"/>
          <a:ext cx="8096250" cy="1165225"/>
        </p:xfrm>
        <a:graphic>
          <a:graphicData uri="http://schemas.openxmlformats.org/presentationml/2006/ole">
            <p:oleObj spid="_x0000_s223235" name="Equation" r:id="rId7" imgW="2158920" imgH="393480" progId="">
              <p:embed/>
            </p:oleObj>
          </a:graphicData>
        </a:graphic>
      </p:graphicFrame>
      <p:graphicFrame>
        <p:nvGraphicFramePr>
          <p:cNvPr id="223236" name="Object 4"/>
          <p:cNvGraphicFramePr>
            <a:graphicFrameLocks noChangeAspect="1"/>
          </p:cNvGraphicFramePr>
          <p:nvPr/>
        </p:nvGraphicFramePr>
        <p:xfrm>
          <a:off x="1287463" y="3244854"/>
          <a:ext cx="6238875" cy="827088"/>
        </p:xfrm>
        <a:graphic>
          <a:graphicData uri="http://schemas.openxmlformats.org/presentationml/2006/ole">
            <p:oleObj spid="_x0000_s223236" name="Equation" r:id="rId8" imgW="1663560" imgH="279360" progId="">
              <p:embed/>
            </p:oleObj>
          </a:graphicData>
        </a:graphic>
      </p:graphicFrame>
      <p:graphicFrame>
        <p:nvGraphicFramePr>
          <p:cNvPr id="223237" name="Object 5"/>
          <p:cNvGraphicFramePr>
            <a:graphicFrameLocks noChangeAspect="1"/>
          </p:cNvGraphicFramePr>
          <p:nvPr/>
        </p:nvGraphicFramePr>
        <p:xfrm>
          <a:off x="595313" y="4210050"/>
          <a:ext cx="7620000" cy="752475"/>
        </p:xfrm>
        <a:graphic>
          <a:graphicData uri="http://schemas.openxmlformats.org/presentationml/2006/ole">
            <p:oleObj spid="_x0000_s223237" name="Equation" r:id="rId9" imgW="2031840" imgH="253800" progId="">
              <p:embed/>
            </p:oleObj>
          </a:graphicData>
        </a:graphic>
      </p:graphicFrame>
      <p:sp>
        <p:nvSpPr>
          <p:cNvPr id="13" name="矩形 12"/>
          <p:cNvSpPr/>
          <p:nvPr/>
        </p:nvSpPr>
        <p:spPr>
          <a:xfrm>
            <a:off x="500034" y="5000636"/>
            <a:ext cx="6619120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答：这块地的实际面积是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32000 m²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endParaRPr lang="en-US" altLang="zh-CN" sz="3200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一共可收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80 t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粮食。</a:t>
            </a:r>
            <a:endParaRPr lang="zh-CN" altLang="en-US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3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3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3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3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3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3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3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3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3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3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3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3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9"/>
          <p:cNvSpPr>
            <a:spLocks noChangeArrowheads="1"/>
          </p:cNvSpPr>
          <p:nvPr/>
        </p:nvSpPr>
        <p:spPr bwMode="auto">
          <a:xfrm>
            <a:off x="0" y="609600"/>
            <a:ext cx="91440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228600" algn="ctr" eaLnBrk="0" hangingPunct="0"/>
            <a:r>
              <a:rPr lang="zh-CN" altLang="en-US" sz="900" i="1">
                <a:solidFill>
                  <a:srgbClr val="000000"/>
                </a:solidFill>
                <a:latin typeface="NEU-BZ-S92"/>
                <a:cs typeface="Times New Roman" pitchFamily="18" charset="0"/>
              </a:rPr>
              <a:t>　　</a:t>
            </a:r>
            <a:endParaRPr lang="zh-CN" altLang="en-US" sz="2800">
              <a:latin typeface="Calibri" pitchFamily="34" charset="0"/>
            </a:endParaRPr>
          </a:p>
        </p:txBody>
      </p:sp>
      <p:grpSp>
        <p:nvGrpSpPr>
          <p:cNvPr id="31747" name="Group 16"/>
          <p:cNvGrpSpPr>
            <a:grpSpLocks/>
          </p:cNvGrpSpPr>
          <p:nvPr/>
        </p:nvGrpSpPr>
        <p:grpSpPr bwMode="auto">
          <a:xfrm>
            <a:off x="5867400" y="5980113"/>
            <a:ext cx="1684338" cy="877887"/>
            <a:chOff x="2699" y="3612"/>
            <a:chExt cx="1061" cy="553"/>
          </a:xfrm>
        </p:grpSpPr>
        <p:pic>
          <p:nvPicPr>
            <p:cNvPr id="31750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31751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692696"/>
            <a:ext cx="7145337" cy="5200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31749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463" y="620713"/>
            <a:ext cx="3760787" cy="11826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0" y="986837"/>
            <a:ext cx="884569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3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. A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地点到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B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地点的实际距离是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200 km,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在一幅地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图上量得两地的图上距离是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5 cm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。这幅地图的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比例尺是多少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27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28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428728" y="2786058"/>
            <a:ext cx="664373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200 km=20000000 cm</a:t>
            </a:r>
            <a:r>
              <a:rPr lang="zh-CN" altLang="zh-CN" sz="3200" i="1" dirty="0" smtClean="0">
                <a:latin typeface="华文楷体" pitchFamily="2" charset="-122"/>
                <a:ea typeface="华文楷体" pitchFamily="2" charset="-122"/>
              </a:rPr>
              <a:t>　</a:t>
            </a:r>
            <a:endParaRPr lang="en-US" altLang="zh-CN" sz="3200" i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5∶20000000=1∶4000000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答：这幅地图的比例尺是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4000000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4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126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>
                  <a:ea typeface="黑体" pitchFamily="49" charset="-122"/>
                </a:rPr>
                <a:t>学 习 新 知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14346" y="1071546"/>
            <a:ext cx="8786810" cy="1571636"/>
            <a:chOff x="0" y="571480"/>
            <a:chExt cx="8786810" cy="1571636"/>
          </a:xfrm>
        </p:grpSpPr>
        <p:sp>
          <p:nvSpPr>
            <p:cNvPr id="7" name="圆角矩形 6"/>
            <p:cNvSpPr/>
            <p:nvPr/>
          </p:nvSpPr>
          <p:spPr>
            <a:xfrm>
              <a:off x="0" y="571480"/>
              <a:ext cx="8786810" cy="1571636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0" y="571480"/>
              <a:ext cx="8715372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    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在一幅地图上量得</a:t>
              </a:r>
              <a:r>
                <a:rPr lang="en-US" altLang="zh-CN" sz="3200" i="1" dirty="0" smtClean="0">
                  <a:solidFill>
                    <a:schemeClr val="tx1"/>
                  </a:solidFill>
                  <a:latin typeface="+mj-ea"/>
                  <a:ea typeface="+mj-ea"/>
                </a:rPr>
                <a:t>A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地点到</a:t>
              </a:r>
              <a:r>
                <a:rPr lang="en-US" altLang="zh-CN" sz="3200" i="1" dirty="0" smtClean="0">
                  <a:solidFill>
                    <a:schemeClr val="tx1"/>
                  </a:solidFill>
                  <a:latin typeface="+mj-ea"/>
                  <a:ea typeface="+mj-ea"/>
                </a:rPr>
                <a:t>B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地点的图上距离是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5 cm,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已知这幅地图的比例尺是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1∶4000000,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那么</a:t>
              </a:r>
              <a:r>
                <a:rPr lang="en-US" altLang="zh-CN" sz="3200" i="1" dirty="0" smtClean="0">
                  <a:solidFill>
                    <a:schemeClr val="tx1"/>
                  </a:solidFill>
                  <a:latin typeface="+mj-ea"/>
                  <a:ea typeface="+mj-ea"/>
                </a:rPr>
                <a:t>A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地点到</a:t>
              </a:r>
              <a:r>
                <a:rPr lang="en-US" altLang="zh-CN" sz="3200" i="1" dirty="0" smtClean="0">
                  <a:solidFill>
                    <a:schemeClr val="tx1"/>
                  </a:solidFill>
                  <a:latin typeface="+mj-ea"/>
                  <a:ea typeface="+mj-ea"/>
                </a:rPr>
                <a:t>B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地点的实际距离是多少千米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?</a:t>
              </a:r>
              <a:endParaRPr lang="zh-CN" altLang="zh-CN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pic>
        <p:nvPicPr>
          <p:cNvPr id="11" name="Picture 1" descr="C:\Users\Administrator\Desktop\QQ图片20160524104635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4876" y="2857496"/>
            <a:ext cx="2876550" cy="287655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5"/>
          <p:cNvSpPr>
            <a:spLocks noChangeArrowheads="1"/>
          </p:cNvSpPr>
          <p:nvPr/>
        </p:nvSpPr>
        <p:spPr bwMode="auto">
          <a:xfrm>
            <a:off x="1450975" y="571480"/>
            <a:ext cx="7693025" cy="245605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  <a:spcBef>
                <a:spcPct val="20000"/>
              </a:spcBef>
              <a:buFontTx/>
              <a:buNone/>
            </a:pPr>
            <a:r>
              <a:rPr lang="zh-CN" altLang="en-US" sz="3200" dirty="0" smtClean="0">
                <a:solidFill>
                  <a:srgbClr val="1C1C1C"/>
                </a:solidFill>
                <a:latin typeface="+mj-ea"/>
                <a:ea typeface="+mj-ea"/>
              </a:rPr>
              <a:t>  下</a:t>
            </a:r>
            <a:r>
              <a:rPr lang="zh-CN" altLang="en-US" sz="3200" dirty="0">
                <a:solidFill>
                  <a:srgbClr val="1C1C1C"/>
                </a:solidFill>
                <a:latin typeface="+mj-ea"/>
                <a:ea typeface="+mj-ea"/>
              </a:rPr>
              <a:t>面是北京轨道交通路线示意图。地铁</a:t>
            </a:r>
            <a:r>
              <a:rPr lang="en-US" altLang="zh-CN" sz="3200" dirty="0">
                <a:solidFill>
                  <a:srgbClr val="1C1C1C"/>
                </a:solidFill>
                <a:latin typeface="+mj-ea"/>
                <a:ea typeface="+mj-ea"/>
              </a:rPr>
              <a:t>1</a:t>
            </a:r>
            <a:r>
              <a:rPr lang="zh-CN" altLang="en-US" sz="3200" dirty="0">
                <a:solidFill>
                  <a:srgbClr val="1C1C1C"/>
                </a:solidFill>
                <a:latin typeface="+mj-ea"/>
                <a:ea typeface="+mj-ea"/>
              </a:rPr>
              <a:t>号线从苹果园站至四惠东站在图中的长度大约是</a:t>
            </a:r>
            <a:r>
              <a:rPr lang="en-US" altLang="zh-CN" sz="3200" dirty="0">
                <a:solidFill>
                  <a:srgbClr val="1C1C1C"/>
                </a:solidFill>
                <a:latin typeface="+mj-ea"/>
                <a:ea typeface="+mj-ea"/>
              </a:rPr>
              <a:t>7.8 cm</a:t>
            </a:r>
            <a:r>
              <a:rPr lang="zh-CN" altLang="en-US" sz="3200" dirty="0">
                <a:solidFill>
                  <a:srgbClr val="1C1C1C"/>
                </a:solidFill>
                <a:latin typeface="+mj-ea"/>
                <a:ea typeface="+mj-ea"/>
              </a:rPr>
              <a:t>，从苹果园站至四惠东站的实际长度大约是多少千米？</a:t>
            </a:r>
          </a:p>
        </p:txBody>
      </p:sp>
      <p:pic>
        <p:nvPicPr>
          <p:cNvPr id="16" name="Picture 16" descr="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2857496"/>
            <a:ext cx="6143668" cy="356292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3214678" y="500042"/>
            <a:ext cx="2286016" cy="928694"/>
            <a:chOff x="500034" y="857232"/>
            <a:chExt cx="2286016" cy="928694"/>
          </a:xfrm>
        </p:grpSpPr>
        <p:sp>
          <p:nvSpPr>
            <p:cNvPr id="22" name="圆角矩形 21"/>
            <p:cNvSpPr/>
            <p:nvPr/>
          </p:nvSpPr>
          <p:spPr>
            <a:xfrm>
              <a:off x="500034" y="857232"/>
              <a:ext cx="2286016" cy="928694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500034" y="857232"/>
              <a:ext cx="227177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5400" b="1" cap="all" spc="0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方法一</a:t>
              </a:r>
              <a:endParaRPr lang="zh-CN" altLang="en-US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500034" y="1500174"/>
            <a:ext cx="84296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解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设从苹果园站到四惠东站的实际长度是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 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cm</a:t>
            </a:r>
            <a:r>
              <a:rPr lang="zh-CN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163842" name="Object 2"/>
          <p:cNvGraphicFramePr>
            <a:graphicFrameLocks noChangeAspect="1"/>
          </p:cNvGraphicFramePr>
          <p:nvPr/>
        </p:nvGraphicFramePr>
        <p:xfrm>
          <a:off x="2571750" y="2071678"/>
          <a:ext cx="3333750" cy="1165225"/>
        </p:xfrm>
        <a:graphic>
          <a:graphicData uri="http://schemas.openxmlformats.org/presentationml/2006/ole">
            <p:oleObj spid="_x0000_s163842" name="Equation" r:id="rId3" imgW="888840" imgH="393480" progId="">
              <p:embed/>
            </p:oleObj>
          </a:graphicData>
        </a:graphic>
      </p:graphicFrame>
      <p:sp>
        <p:nvSpPr>
          <p:cNvPr id="26" name="矩形 25"/>
          <p:cNvSpPr/>
          <p:nvPr/>
        </p:nvSpPr>
        <p:spPr>
          <a:xfrm>
            <a:off x="214282" y="3143248"/>
            <a:ext cx="964413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i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                           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=7</a:t>
            </a:r>
            <a:r>
              <a:rPr lang="en-US" altLang="zh-CN" sz="3200" i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8×400000</a:t>
            </a:r>
            <a:endParaRPr lang="zh-CN" altLang="zh-CN" sz="3200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i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                           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=3120000</a:t>
            </a:r>
            <a:endParaRPr lang="zh-CN" altLang="zh-CN" sz="3200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                        3120000 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cm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=31</a:t>
            </a:r>
            <a:r>
              <a:rPr lang="en-US" altLang="zh-CN" sz="3200" i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 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km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答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从苹果园站到四惠东站的实际长度是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31</a:t>
            </a:r>
            <a:r>
              <a:rPr lang="en-US" altLang="zh-CN" sz="3200" i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 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km</a:t>
            </a:r>
            <a:r>
              <a:rPr lang="zh-CN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3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214678" y="500042"/>
            <a:ext cx="2286016" cy="928694"/>
            <a:chOff x="500034" y="857232"/>
            <a:chExt cx="2286016" cy="928694"/>
          </a:xfrm>
        </p:grpSpPr>
        <p:sp>
          <p:nvSpPr>
            <p:cNvPr id="13" name="圆角矩形 12"/>
            <p:cNvSpPr/>
            <p:nvPr/>
          </p:nvSpPr>
          <p:spPr>
            <a:xfrm>
              <a:off x="500034" y="857232"/>
              <a:ext cx="2286016" cy="928694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500034" y="857232"/>
              <a:ext cx="227177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5400" b="1" cap="all" spc="0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方法二</a:t>
              </a:r>
              <a:endParaRPr lang="zh-CN" altLang="en-US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</p:grpSp>
      <p:graphicFrame>
        <p:nvGraphicFramePr>
          <p:cNvPr id="184321" name="Object 1"/>
          <p:cNvGraphicFramePr>
            <a:graphicFrameLocks noChangeAspect="1"/>
          </p:cNvGraphicFramePr>
          <p:nvPr/>
        </p:nvGraphicFramePr>
        <p:xfrm>
          <a:off x="1000125" y="1643050"/>
          <a:ext cx="6905625" cy="1165225"/>
        </p:xfrm>
        <a:graphic>
          <a:graphicData uri="http://schemas.openxmlformats.org/presentationml/2006/ole">
            <p:oleObj spid="_x0000_s184321" name="Equation" r:id="rId3" imgW="1841400" imgH="393480" progId="">
              <p:embed/>
            </p:oleObj>
          </a:graphicData>
        </a:graphic>
      </p:graphicFrame>
      <p:sp>
        <p:nvSpPr>
          <p:cNvPr id="16" name="矩形 15"/>
          <p:cNvSpPr/>
          <p:nvPr/>
        </p:nvSpPr>
        <p:spPr>
          <a:xfrm>
            <a:off x="285720" y="3143248"/>
            <a:ext cx="88582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                  3120000 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cm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=31</a:t>
            </a:r>
            <a:r>
              <a:rPr lang="en-US" altLang="zh-CN" sz="3200" i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 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km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答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从苹果园站到四惠东站的实际长度是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31</a:t>
            </a:r>
            <a:r>
              <a:rPr lang="en-US" altLang="zh-CN" sz="3200" i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 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km</a:t>
            </a:r>
            <a:r>
              <a:rPr lang="zh-CN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4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14346" y="785794"/>
            <a:ext cx="8786810" cy="1643074"/>
            <a:chOff x="0" y="571480"/>
            <a:chExt cx="8786810" cy="1643074"/>
          </a:xfrm>
        </p:grpSpPr>
        <p:sp>
          <p:nvSpPr>
            <p:cNvPr id="9" name="圆角矩形 8"/>
            <p:cNvSpPr/>
            <p:nvPr/>
          </p:nvSpPr>
          <p:spPr>
            <a:xfrm>
              <a:off x="0" y="571480"/>
              <a:ext cx="8786810" cy="1643074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0" y="571480"/>
              <a:ext cx="8786810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  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先把右图中的线段比例尺改写成数值比例尺，再用直尺量出图中河西村与汽车站之间的距离是多少厘米，并计算出两地的实际距离大约是多少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.</a:t>
              </a:r>
              <a:endParaRPr lang="zh-CN" altLang="zh-CN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pic>
        <p:nvPicPr>
          <p:cNvPr id="161794" name="Picture 2" descr="C:\Users\Administrator\AppData\Roaming\Tencent\Users\271766067\QQ\WinTemp\RichOle\QP0PI1]N`@ODJLNFO5E~S5Q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2571744"/>
            <a:ext cx="4419600" cy="327660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642910" y="2500306"/>
            <a:ext cx="300114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1cm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600m</a:t>
            </a:r>
          </a:p>
          <a:p>
            <a:pPr>
              <a:lnSpc>
                <a:spcPct val="125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=1cm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60000cm</a:t>
            </a:r>
          </a:p>
          <a:p>
            <a:pPr>
              <a:lnSpc>
                <a:spcPct val="125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60000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1472" y="4500570"/>
            <a:ext cx="29658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600×3=1800(m)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85720" y="5773183"/>
            <a:ext cx="67088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答：两地的实际距离大约是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1800 m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1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4346" y="1071546"/>
            <a:ext cx="8786810" cy="1571636"/>
            <a:chOff x="0" y="571480"/>
            <a:chExt cx="8786810" cy="1571636"/>
          </a:xfrm>
        </p:grpSpPr>
        <p:sp>
          <p:nvSpPr>
            <p:cNvPr id="3" name="圆角矩形 2"/>
            <p:cNvSpPr/>
            <p:nvPr/>
          </p:nvSpPr>
          <p:spPr>
            <a:xfrm>
              <a:off x="0" y="571480"/>
              <a:ext cx="8786810" cy="1571636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571480"/>
              <a:ext cx="8715372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    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在一幅地图上量得</a:t>
              </a:r>
              <a:r>
                <a:rPr lang="en-US" altLang="zh-CN" sz="3200" i="1" dirty="0" smtClean="0">
                  <a:solidFill>
                    <a:schemeClr val="tx1"/>
                  </a:solidFill>
                  <a:latin typeface="+mj-ea"/>
                  <a:ea typeface="+mj-ea"/>
                </a:rPr>
                <a:t>A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地点到</a:t>
              </a:r>
              <a:r>
                <a:rPr lang="en-US" altLang="zh-CN" sz="3200" i="1" dirty="0" smtClean="0">
                  <a:solidFill>
                    <a:schemeClr val="tx1"/>
                  </a:solidFill>
                  <a:latin typeface="+mj-ea"/>
                  <a:ea typeface="+mj-ea"/>
                </a:rPr>
                <a:t>B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地点的图上距离是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5 cm,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已知这幅地图的比例尺是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1∶4000000,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那么</a:t>
              </a:r>
              <a:r>
                <a:rPr lang="en-US" altLang="zh-CN" sz="3200" i="1" dirty="0" smtClean="0">
                  <a:solidFill>
                    <a:schemeClr val="tx1"/>
                  </a:solidFill>
                  <a:latin typeface="+mj-ea"/>
                  <a:ea typeface="+mj-ea"/>
                </a:rPr>
                <a:t>A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地点到</a:t>
              </a:r>
              <a:r>
                <a:rPr lang="en-US" altLang="zh-CN" sz="3200" i="1" dirty="0" smtClean="0">
                  <a:solidFill>
                    <a:schemeClr val="tx1"/>
                  </a:solidFill>
                  <a:latin typeface="+mj-ea"/>
                  <a:ea typeface="+mj-ea"/>
                </a:rPr>
                <a:t>B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地点的实际距离是多少千米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?</a:t>
              </a:r>
              <a:endParaRPr lang="zh-CN" altLang="zh-CN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graphicFrame>
        <p:nvGraphicFramePr>
          <p:cNvPr id="5" name="Object 1"/>
          <p:cNvGraphicFramePr>
            <a:graphicFrameLocks noChangeAspect="1"/>
          </p:cNvGraphicFramePr>
          <p:nvPr/>
        </p:nvGraphicFramePr>
        <p:xfrm>
          <a:off x="1023962" y="2835279"/>
          <a:ext cx="7048500" cy="1165225"/>
        </p:xfrm>
        <a:graphic>
          <a:graphicData uri="http://schemas.openxmlformats.org/presentationml/2006/ole">
            <p:oleObj spid="_x0000_s221186" name="Equation" r:id="rId3" imgW="1879560" imgH="393480" progId="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714348" y="5025797"/>
            <a:ext cx="750095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答：</a:t>
            </a:r>
            <a:r>
              <a:rPr lang="en-US" altLang="zh-CN" sz="3200" i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A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地点到</a:t>
            </a:r>
            <a:r>
              <a:rPr lang="en-US" altLang="zh-CN" sz="3200" i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B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地点的实际距离是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200 km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71736" y="4286256"/>
            <a:ext cx="37785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20000000 cm=200 km</a:t>
            </a:r>
            <a:endParaRPr lang="zh-CN" altLang="en-US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6120</TotalTime>
  <Words>1109</Words>
  <Application>Microsoft Office PowerPoint</Application>
  <PresentationFormat>全屏显示(4:3)</PresentationFormat>
  <Paragraphs>143</Paragraphs>
  <Slides>26</Slides>
  <Notes>4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8" baseType="lpstr">
      <vt:lpstr>Office 主题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人教版六年级数学下册第4单元</dc:title>
  <dc:creator>吉林梓翰教育图书有限公司</dc:creator>
  <cp:lastModifiedBy>lenovop</cp:lastModifiedBy>
  <cp:revision>1146</cp:revision>
  <dcterms:created xsi:type="dcterms:W3CDTF">2015-11-21T07:20:00Z</dcterms:created>
  <dcterms:modified xsi:type="dcterms:W3CDTF">2021-11-01T03:18:20Z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2052-10.1.0.5346</vt:lpwstr>
  </property>
</Properties>
</file>